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33" r:id="rId5"/>
    <p:sldId id="434" r:id="rId6"/>
    <p:sldId id="435" r:id="rId7"/>
    <p:sldId id="419" r:id="rId8"/>
    <p:sldId id="366" r:id="rId9"/>
    <p:sldId id="436" r:id="rId10"/>
    <p:sldId id="420" r:id="rId11"/>
    <p:sldId id="363" r:id="rId12"/>
    <p:sldId id="421" r:id="rId13"/>
    <p:sldId id="422" r:id="rId14"/>
    <p:sldId id="423" r:id="rId15"/>
    <p:sldId id="432" r:id="rId16"/>
    <p:sldId id="424" r:id="rId17"/>
    <p:sldId id="314" r:id="rId18"/>
    <p:sldId id="373" r:id="rId19"/>
    <p:sldId id="375" r:id="rId20"/>
    <p:sldId id="425" r:id="rId21"/>
    <p:sldId id="426" r:id="rId22"/>
    <p:sldId id="427" r:id="rId23"/>
    <p:sldId id="418" r:id="rId24"/>
    <p:sldId id="362" r:id="rId25"/>
    <p:sldId id="404" r:id="rId26"/>
    <p:sldId id="405" r:id="rId27"/>
    <p:sldId id="406" r:id="rId28"/>
    <p:sldId id="364" r:id="rId29"/>
    <p:sldId id="407" r:id="rId30"/>
    <p:sldId id="408" r:id="rId31"/>
    <p:sldId id="409" r:id="rId32"/>
    <p:sldId id="417" r:id="rId33"/>
    <p:sldId id="410" r:id="rId34"/>
    <p:sldId id="411" r:id="rId35"/>
    <p:sldId id="412" r:id="rId36"/>
    <p:sldId id="413" r:id="rId37"/>
    <p:sldId id="414" r:id="rId38"/>
    <p:sldId id="41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6E6E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94992-AADE-43FD-8B2D-A62068049A3B}" v="7" dt="2019-05-15T10:18:13.398"/>
    <p1510:client id="{47582207-5F96-489E-B02D-AA528750B533}" v="12" dt="2019-05-14T11:37:14.526"/>
    <p1510:client id="{B031BE79-EF6E-42E0-84DC-E5D57C18740D}" v="4" dt="2019-05-15T07:19:41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secrets.co.uk/content-domain-filter/?fwp_contentdomain=3g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secrets.co.uk/content-domain-filter/?fwp_contentdomain=3g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C5D3-513F-4A31-A34D-DEFFFB002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117" y="1799685"/>
            <a:ext cx="5826719" cy="1646302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  <a:b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Tuesday 21</a:t>
            </a:r>
            <a:r>
              <a:rPr lang="en-GB" sz="24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</a:t>
            </a:r>
            <a:b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Lo: I can i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  <a:hlinkClick r:id="rId2"/>
              </a:rPr>
              <a:t>dentify horizontal and vertical lines and pairs of perpendicular and parallel lines</a:t>
            </a:r>
            <a:b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018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quadrilaterals.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96D6AE9-5B8D-4AA2-B196-BC2D903581B8}"/>
              </a:ext>
            </a:extLst>
          </p:cNvPr>
          <p:cNvSpPr/>
          <p:nvPr/>
        </p:nvSpPr>
        <p:spPr>
          <a:xfrm>
            <a:off x="1947119" y="3196935"/>
            <a:ext cx="979594" cy="650132"/>
          </a:xfrm>
          <a:prstGeom prst="parallelogram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58C154-8857-4188-86DD-5AB232917633}"/>
              </a:ext>
            </a:extLst>
          </p:cNvPr>
          <p:cNvSpPr/>
          <p:nvPr/>
        </p:nvSpPr>
        <p:spPr>
          <a:xfrm>
            <a:off x="1818142" y="1566642"/>
            <a:ext cx="1274782" cy="743621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93C5F5-8692-4588-AE5E-2DB02E628DD4}"/>
              </a:ext>
            </a:extLst>
          </p:cNvPr>
          <p:cNvSpPr/>
          <p:nvPr/>
        </p:nvSpPr>
        <p:spPr>
          <a:xfrm>
            <a:off x="1346266" y="4547738"/>
            <a:ext cx="511376" cy="1182355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07F4C9F0-F337-4BC8-8671-52A64373CD54}"/>
              </a:ext>
            </a:extLst>
          </p:cNvPr>
          <p:cNvSpPr/>
          <p:nvPr/>
        </p:nvSpPr>
        <p:spPr>
          <a:xfrm>
            <a:off x="6370101" y="4680322"/>
            <a:ext cx="650169" cy="1219205"/>
          </a:xfrm>
          <a:prstGeom prst="trapezoid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8DFE5C-009D-49FC-BF47-2853B93E4C64}"/>
              </a:ext>
            </a:extLst>
          </p:cNvPr>
          <p:cNvSpPr/>
          <p:nvPr/>
        </p:nvSpPr>
        <p:spPr>
          <a:xfrm>
            <a:off x="6158046" y="2878383"/>
            <a:ext cx="1184989" cy="989760"/>
          </a:xfrm>
          <a:prstGeom prst="rect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16A7F587-2445-49B4-967B-6A1DEEAAB5AC}"/>
              </a:ext>
            </a:extLst>
          </p:cNvPr>
          <p:cNvSpPr/>
          <p:nvPr/>
        </p:nvSpPr>
        <p:spPr>
          <a:xfrm>
            <a:off x="3552481" y="4828134"/>
            <a:ext cx="979331" cy="1074868"/>
          </a:xfrm>
          <a:prstGeom prst="pentagon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E158AD5-572E-4814-884D-90289F4607DF}"/>
              </a:ext>
            </a:extLst>
          </p:cNvPr>
          <p:cNvSpPr/>
          <p:nvPr/>
        </p:nvSpPr>
        <p:spPr>
          <a:xfrm>
            <a:off x="5104473" y="1566642"/>
            <a:ext cx="1053573" cy="1145188"/>
          </a:xfrm>
          <a:prstGeom prst="blockArc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28BB45D2-EB83-459B-807B-13689405A701}"/>
              </a:ext>
            </a:extLst>
          </p:cNvPr>
          <p:cNvSpPr/>
          <p:nvPr/>
        </p:nvSpPr>
        <p:spPr>
          <a:xfrm>
            <a:off x="4113632" y="3270382"/>
            <a:ext cx="650169" cy="517062"/>
          </a:xfrm>
          <a:prstGeom prst="trapezoid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0FCC46-1B81-47E5-9616-10D15E74048C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77615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quadrilaterals.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196D6AE9-5B8D-4AA2-B196-BC2D903581B8}"/>
              </a:ext>
            </a:extLst>
          </p:cNvPr>
          <p:cNvSpPr/>
          <p:nvPr/>
        </p:nvSpPr>
        <p:spPr>
          <a:xfrm>
            <a:off x="1947119" y="3196935"/>
            <a:ext cx="979594" cy="650132"/>
          </a:xfrm>
          <a:prstGeom prst="parallelogram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58C154-8857-4188-86DD-5AB232917633}"/>
              </a:ext>
            </a:extLst>
          </p:cNvPr>
          <p:cNvSpPr/>
          <p:nvPr/>
        </p:nvSpPr>
        <p:spPr>
          <a:xfrm>
            <a:off x="1818142" y="1566642"/>
            <a:ext cx="1274782" cy="74362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93C5F5-8692-4588-AE5E-2DB02E628DD4}"/>
              </a:ext>
            </a:extLst>
          </p:cNvPr>
          <p:cNvSpPr/>
          <p:nvPr/>
        </p:nvSpPr>
        <p:spPr>
          <a:xfrm>
            <a:off x="1346266" y="4547738"/>
            <a:ext cx="511376" cy="118235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07F4C9F0-F337-4BC8-8671-52A64373CD54}"/>
              </a:ext>
            </a:extLst>
          </p:cNvPr>
          <p:cNvSpPr/>
          <p:nvPr/>
        </p:nvSpPr>
        <p:spPr>
          <a:xfrm>
            <a:off x="6370101" y="4680322"/>
            <a:ext cx="650169" cy="1219205"/>
          </a:xfrm>
          <a:prstGeom prst="trapezoid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8DFE5C-009D-49FC-BF47-2853B93E4C64}"/>
              </a:ext>
            </a:extLst>
          </p:cNvPr>
          <p:cNvSpPr/>
          <p:nvPr/>
        </p:nvSpPr>
        <p:spPr>
          <a:xfrm>
            <a:off x="6158046" y="2878383"/>
            <a:ext cx="1184989" cy="98976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16A7F587-2445-49B4-967B-6A1DEEAAB5AC}"/>
              </a:ext>
            </a:extLst>
          </p:cNvPr>
          <p:cNvSpPr/>
          <p:nvPr/>
        </p:nvSpPr>
        <p:spPr>
          <a:xfrm>
            <a:off x="3552481" y="4828134"/>
            <a:ext cx="979331" cy="1074868"/>
          </a:xfrm>
          <a:prstGeom prst="pentagon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Block Arc 46">
            <a:extLst>
              <a:ext uri="{FF2B5EF4-FFF2-40B4-BE49-F238E27FC236}">
                <a16:creationId xmlns:a16="http://schemas.microsoft.com/office/drawing/2014/main" id="{4E158AD5-572E-4814-884D-90289F4607DF}"/>
              </a:ext>
            </a:extLst>
          </p:cNvPr>
          <p:cNvSpPr/>
          <p:nvPr/>
        </p:nvSpPr>
        <p:spPr>
          <a:xfrm>
            <a:off x="5104473" y="1566642"/>
            <a:ext cx="1053573" cy="1145188"/>
          </a:xfrm>
          <a:prstGeom prst="blockArc">
            <a:avLst/>
          </a:prstGeom>
          <a:solidFill>
            <a:srgbClr val="92C9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28BB45D2-EB83-459B-807B-13689405A701}"/>
              </a:ext>
            </a:extLst>
          </p:cNvPr>
          <p:cNvSpPr/>
          <p:nvPr/>
        </p:nvSpPr>
        <p:spPr>
          <a:xfrm>
            <a:off x="4113632" y="3270382"/>
            <a:ext cx="650169" cy="517062"/>
          </a:xfrm>
          <a:prstGeom prst="trapezoid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BD92FE-EB86-499A-B47B-9CDC06A708F7}"/>
              </a:ext>
            </a:extLst>
          </p:cNvPr>
          <p:cNvSpPr/>
          <p:nvPr/>
        </p:nvSpPr>
        <p:spPr>
          <a:xfrm>
            <a:off x="1491447" y="1307082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A47E45-88D4-421D-9C8D-FFBD580BB090}"/>
              </a:ext>
            </a:extLst>
          </p:cNvPr>
          <p:cNvSpPr/>
          <p:nvPr/>
        </p:nvSpPr>
        <p:spPr>
          <a:xfrm>
            <a:off x="1473688" y="2927410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596303-A396-4AD3-BAA3-EC13246E2CE1}"/>
              </a:ext>
            </a:extLst>
          </p:cNvPr>
          <p:cNvSpPr/>
          <p:nvPr/>
        </p:nvSpPr>
        <p:spPr>
          <a:xfrm>
            <a:off x="638726" y="4493684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37D716-A731-4B6F-8D6E-B92CF4CAC267}"/>
              </a:ext>
            </a:extLst>
          </p:cNvPr>
          <p:cNvSpPr/>
          <p:nvPr/>
        </p:nvSpPr>
        <p:spPr>
          <a:xfrm>
            <a:off x="3475488" y="2927410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A99D7B-27BD-4937-B004-BF63C7E6BFF5}"/>
              </a:ext>
            </a:extLst>
          </p:cNvPr>
          <p:cNvSpPr/>
          <p:nvPr/>
        </p:nvSpPr>
        <p:spPr>
          <a:xfrm>
            <a:off x="5787312" y="2733380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2BD3FF-1697-4099-A69B-16796BA4E817}"/>
              </a:ext>
            </a:extLst>
          </p:cNvPr>
          <p:cNvSpPr/>
          <p:nvPr/>
        </p:nvSpPr>
        <p:spPr>
          <a:xfrm>
            <a:off x="5731957" y="4653571"/>
            <a:ext cx="1926456" cy="1272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521641-3F6F-446C-BFAA-1DD6F4A4BACE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0306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EC1B-E993-44D4-88C5-D86D7FAF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32" y="2677786"/>
            <a:ext cx="7772400" cy="2387600"/>
          </a:xfrm>
        </p:spPr>
        <p:txBody>
          <a:bodyPr>
            <a:noAutofit/>
          </a:bodyPr>
          <a:lstStyle/>
          <a:p>
            <a:r>
              <a:rPr lang="en-GB" sz="4000" b="1" u="sng" dirty="0">
                <a:latin typeface="Century Gothic" panose="020B0502020202020204" pitchFamily="34" charset="0"/>
              </a:rPr>
              <a:t>Wednesday 22</a:t>
            </a:r>
            <a:r>
              <a:rPr lang="en-GB" sz="4000" b="1" u="sng" baseline="30000" dirty="0">
                <a:latin typeface="Century Gothic" panose="020B0502020202020204" pitchFamily="34" charset="0"/>
              </a:rPr>
              <a:t>nd</a:t>
            </a:r>
            <a:r>
              <a:rPr lang="en-GB" sz="4000" b="1" u="sng" dirty="0">
                <a:latin typeface="Century Gothic" panose="020B0502020202020204" pitchFamily="34" charset="0"/>
              </a:rPr>
              <a:t> July 2020</a:t>
            </a:r>
            <a:br>
              <a:rPr lang="en-GB" sz="4000" b="1" u="sng" dirty="0">
                <a:latin typeface="Century Gothic" panose="020B0502020202020204" pitchFamily="34" charset="0"/>
              </a:rPr>
            </a:br>
            <a:br>
              <a:rPr lang="en-GB" sz="4000" b="1" u="sng" dirty="0">
                <a:latin typeface="Century Gothic" panose="020B0502020202020204" pitchFamily="34" charset="0"/>
              </a:rPr>
            </a:br>
            <a:r>
              <a:rPr lang="en-GB" sz="4000" b="1" u="sng" dirty="0">
                <a:latin typeface="Century Gothic" panose="020B0502020202020204" pitchFamily="34" charset="0"/>
              </a:rPr>
              <a:t>Lo: I can use reasoning and problem-solving to  i</a:t>
            </a:r>
            <a:r>
              <a:rPr lang="en-GB" sz="4000" b="1" u="sng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dentify horizontal and vertical lines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346808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 about these two shapes?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582E7A-7072-4578-9C53-CD40C880FBB4}"/>
              </a:ext>
            </a:extLst>
          </p:cNvPr>
          <p:cNvGrpSpPr/>
          <p:nvPr/>
        </p:nvGrpSpPr>
        <p:grpSpPr>
          <a:xfrm>
            <a:off x="2665351" y="1931604"/>
            <a:ext cx="3960756" cy="2738810"/>
            <a:chOff x="601381" y="1288976"/>
            <a:chExt cx="2499242" cy="17281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5C13CD-3A7C-4086-BF08-F7D7B7B92927}"/>
                </a:ext>
              </a:extLst>
            </p:cNvPr>
            <p:cNvSpPr/>
            <p:nvPr/>
          </p:nvSpPr>
          <p:spPr>
            <a:xfrm rot="5400000">
              <a:off x="2308535" y="1505000"/>
              <a:ext cx="288032" cy="12961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9999-04E7-4C7A-B28A-04265E534BDD}"/>
                </a:ext>
              </a:extLst>
            </p:cNvPr>
            <p:cNvSpPr/>
            <p:nvPr/>
          </p:nvSpPr>
          <p:spPr>
            <a:xfrm>
              <a:off x="601381" y="1288976"/>
              <a:ext cx="819779" cy="17281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054258-39A9-49F5-AEDC-7DF1CE05E5B8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7553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 about these two shapes?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Same: 4 sides; 4 right angles; 2 pairs of parallel sides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Different: size; orientation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FC7D8-D2D3-4484-BFB9-F3B72794EE73}"/>
              </a:ext>
            </a:extLst>
          </p:cNvPr>
          <p:cNvGrpSpPr/>
          <p:nvPr/>
        </p:nvGrpSpPr>
        <p:grpSpPr>
          <a:xfrm>
            <a:off x="2665351" y="1931604"/>
            <a:ext cx="3960756" cy="2738810"/>
            <a:chOff x="601381" y="1288976"/>
            <a:chExt cx="2499242" cy="17281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682E08-A57D-4195-8E2C-CCCD103F2416}"/>
                </a:ext>
              </a:extLst>
            </p:cNvPr>
            <p:cNvSpPr/>
            <p:nvPr/>
          </p:nvSpPr>
          <p:spPr>
            <a:xfrm rot="5400000">
              <a:off x="2308535" y="1505000"/>
              <a:ext cx="288032" cy="12961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D19A5A-0116-4959-8307-C8C741A03F0D}"/>
                </a:ext>
              </a:extLst>
            </p:cNvPr>
            <p:cNvSpPr/>
            <p:nvPr/>
          </p:nvSpPr>
          <p:spPr>
            <a:xfrm>
              <a:off x="601381" y="1288976"/>
              <a:ext cx="819779" cy="17281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60A854A-9464-4E05-9065-BA3F8540EF87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Tina is thinking of a shape. It has: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equal length sides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right angles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could Tina be thinking of? Give all possible answers.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0966B-F8B2-4E05-A92C-552F45156193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4050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Tina is thinking of a shape. It has: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equal length sides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right angles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could Tina be thinking of? Give all possible answers.</a:t>
            </a:r>
          </a:p>
          <a:p>
            <a:pPr marL="285750" lvl="0" indent="-285750" algn="ctr" defTabSz="514350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Tina could be thinking of a rhombus. 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C074C82F-AE53-4E37-8F36-6CC07672F0BC}"/>
              </a:ext>
            </a:extLst>
          </p:cNvPr>
          <p:cNvSpPr>
            <a:spLocks noChangeAspect="1"/>
          </p:cNvSpPr>
          <p:nvPr/>
        </p:nvSpPr>
        <p:spPr>
          <a:xfrm>
            <a:off x="3693068" y="4726594"/>
            <a:ext cx="1757865" cy="1334920"/>
          </a:xfrm>
          <a:prstGeom prst="parallelogram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9EB8A-C70E-44C8-B3F4-7BCF9CEC5A24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15175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7A42-394A-4811-9FB7-5FD64E328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2AC0C5-5721-4F8A-A74C-ED8AF7FAD96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thinks that the shape matches her statement.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 Explain your answer.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7694593-FE51-4999-86C3-DBE8CAEF0677}"/>
              </a:ext>
            </a:extLst>
          </p:cNvPr>
          <p:cNvSpPr/>
          <p:nvPr/>
        </p:nvSpPr>
        <p:spPr>
          <a:xfrm>
            <a:off x="3323284" y="3926520"/>
            <a:ext cx="2663687" cy="914400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0A72C2-BCED-4B21-AABC-FB632F67A0EC}"/>
              </a:ext>
            </a:extLst>
          </p:cNvPr>
          <p:cNvSpPr/>
          <p:nvPr/>
        </p:nvSpPr>
        <p:spPr>
          <a:xfrm>
            <a:off x="3150986" y="2070168"/>
            <a:ext cx="2965729" cy="1327984"/>
          </a:xfrm>
          <a:prstGeom prst="wedgeRoundRectCallout">
            <a:avLst>
              <a:gd name="adj1" fmla="val -64927"/>
              <a:gd name="adj2" fmla="val 4863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quadrilateral has 1 pair of parallel lines and 0 right angles.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ADE93-D526-44FA-8574-20D1ED6461BC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43838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7A42-394A-4811-9FB7-5FD64E328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2AC0C5-5721-4F8A-A74C-ED8AF7FAD96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thinks that the shape matches her statement.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 Explain your answer.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is incorrect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7694593-FE51-4999-86C3-DBE8CAEF0677}"/>
              </a:ext>
            </a:extLst>
          </p:cNvPr>
          <p:cNvSpPr/>
          <p:nvPr/>
        </p:nvSpPr>
        <p:spPr>
          <a:xfrm>
            <a:off x="3323284" y="3926520"/>
            <a:ext cx="2663687" cy="914400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0A72C2-BCED-4B21-AABC-FB632F67A0EC}"/>
              </a:ext>
            </a:extLst>
          </p:cNvPr>
          <p:cNvSpPr/>
          <p:nvPr/>
        </p:nvSpPr>
        <p:spPr>
          <a:xfrm>
            <a:off x="3150986" y="2070168"/>
            <a:ext cx="2965729" cy="1327984"/>
          </a:xfrm>
          <a:prstGeom prst="wedgeRoundRectCallout">
            <a:avLst>
              <a:gd name="adj1" fmla="val -64927"/>
              <a:gd name="adj2" fmla="val 4863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quadrilateral has 1 pair of parallel lines and 0 right angles.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D1664-09CD-4E13-AD7F-95AAFCE4A157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4631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7A42-394A-4811-9FB7-5FD64E328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2AC0C5-5721-4F8A-A74C-ED8AF7FAD96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thinks that the shape matches her statement.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she correct? Explain your answer.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Jenny is incorrect because this quadrilateral is a parallelogram so it has 2 pairs of parallel lines and no right angles.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E7694593-FE51-4999-86C3-DBE8CAEF0677}"/>
              </a:ext>
            </a:extLst>
          </p:cNvPr>
          <p:cNvSpPr/>
          <p:nvPr/>
        </p:nvSpPr>
        <p:spPr>
          <a:xfrm>
            <a:off x="3323284" y="3926520"/>
            <a:ext cx="2663687" cy="914400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0A72C2-BCED-4B21-AABC-FB632F67A0EC}"/>
              </a:ext>
            </a:extLst>
          </p:cNvPr>
          <p:cNvSpPr/>
          <p:nvPr/>
        </p:nvSpPr>
        <p:spPr>
          <a:xfrm>
            <a:off x="3150986" y="2070168"/>
            <a:ext cx="2965729" cy="1327984"/>
          </a:xfrm>
          <a:prstGeom prst="wedgeRoundRectCallout">
            <a:avLst>
              <a:gd name="adj1" fmla="val -64927"/>
              <a:gd name="adj2" fmla="val 4863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quadrilateral has 1 pair of parallel lines and 0 right angles.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57621-8B42-4915-87AF-9CA8341F494F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75837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 Explain your choice.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 each shape.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D83DB-D555-4778-A0B1-1A80DB813CAB}"/>
              </a:ext>
            </a:extLst>
          </p:cNvPr>
          <p:cNvSpPr/>
          <p:nvPr/>
        </p:nvSpPr>
        <p:spPr>
          <a:xfrm>
            <a:off x="6243031" y="2198873"/>
            <a:ext cx="2133600" cy="12744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04465E4D-8F0F-4B63-B7A3-D581C9B2FE61}"/>
              </a:ext>
            </a:extLst>
          </p:cNvPr>
          <p:cNvSpPr/>
          <p:nvPr/>
        </p:nvSpPr>
        <p:spPr>
          <a:xfrm>
            <a:off x="6532099" y="4328311"/>
            <a:ext cx="1555464" cy="1239680"/>
          </a:xfrm>
          <a:prstGeom prst="parallelogram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>
            <a:extLst>
              <a:ext uri="{FF2B5EF4-FFF2-40B4-BE49-F238E27FC236}">
                <a16:creationId xmlns:a16="http://schemas.microsoft.com/office/drawing/2014/main" id="{E3E0E305-2368-4A66-91A1-C903EDBD5C2B}"/>
              </a:ext>
            </a:extLst>
          </p:cNvPr>
          <p:cNvSpPr/>
          <p:nvPr/>
        </p:nvSpPr>
        <p:spPr>
          <a:xfrm>
            <a:off x="929030" y="2198873"/>
            <a:ext cx="1810278" cy="1274488"/>
          </a:xfrm>
          <a:prstGeom prst="trapezoid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1206324D-E6D8-4ED8-80FF-76A54D546F03}"/>
              </a:ext>
            </a:extLst>
          </p:cNvPr>
          <p:cNvSpPr/>
          <p:nvPr/>
        </p:nvSpPr>
        <p:spPr>
          <a:xfrm>
            <a:off x="3393034" y="2198873"/>
            <a:ext cx="2357933" cy="1274488"/>
          </a:xfrm>
          <a:prstGeom prst="parallelogram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Single Corner Snipped 58">
            <a:extLst>
              <a:ext uri="{FF2B5EF4-FFF2-40B4-BE49-F238E27FC236}">
                <a16:creationId xmlns:a16="http://schemas.microsoft.com/office/drawing/2014/main" id="{DBC3EFF8-4719-43B7-9614-1C4A98448DBC}"/>
              </a:ext>
            </a:extLst>
          </p:cNvPr>
          <p:cNvSpPr/>
          <p:nvPr/>
        </p:nvSpPr>
        <p:spPr>
          <a:xfrm>
            <a:off x="3666860" y="4293503"/>
            <a:ext cx="1810278" cy="1274488"/>
          </a:xfrm>
          <a:prstGeom prst="snip1Rect">
            <a:avLst>
              <a:gd name="adj" fmla="val 42662"/>
            </a:avLst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4A6BE9-DF24-4AAF-8678-38ABC4FEF27C}"/>
              </a:ext>
            </a:extLst>
          </p:cNvPr>
          <p:cNvSpPr/>
          <p:nvPr/>
        </p:nvSpPr>
        <p:spPr>
          <a:xfrm rot="18856984">
            <a:off x="1330417" y="4353294"/>
            <a:ext cx="1007505" cy="1005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781AC8-501A-4FCF-A122-C4080617F9FF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516807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E95B-1786-405A-AF83-ED6C35AE6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7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23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4:I can draw the  lines of symmetry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20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have more than one line of symmetry?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B595F03-D980-4AE8-8FA0-432CCFE197BC}"/>
              </a:ext>
            </a:extLst>
          </p:cNvPr>
          <p:cNvSpPr/>
          <p:nvPr/>
        </p:nvSpPr>
        <p:spPr>
          <a:xfrm>
            <a:off x="1484416" y="1742841"/>
            <a:ext cx="1246910" cy="1223159"/>
          </a:xfrm>
          <a:prstGeom prst="star5">
            <a:avLst>
              <a:gd name="adj" fmla="val 21447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AA4B0599-038C-4DA9-947F-1525AB13C380}"/>
              </a:ext>
            </a:extLst>
          </p:cNvPr>
          <p:cNvSpPr/>
          <p:nvPr/>
        </p:nvSpPr>
        <p:spPr>
          <a:xfrm>
            <a:off x="3177200" y="3446950"/>
            <a:ext cx="1060704" cy="1021278"/>
          </a:xfrm>
          <a:prstGeom prst="hear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B05AB-B69A-4614-A854-09AC387E4E99}"/>
              </a:ext>
            </a:extLst>
          </p:cNvPr>
          <p:cNvSpPr/>
          <p:nvPr/>
        </p:nvSpPr>
        <p:spPr>
          <a:xfrm>
            <a:off x="4120738" y="2105039"/>
            <a:ext cx="1769423" cy="6650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F97694-9EA4-4722-83B0-B5B368E59B67}"/>
              </a:ext>
            </a:extLst>
          </p:cNvPr>
          <p:cNvSpPr/>
          <p:nvPr/>
        </p:nvSpPr>
        <p:spPr>
          <a:xfrm>
            <a:off x="4975761" y="3767584"/>
            <a:ext cx="1060704" cy="9144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915C49A-91EF-4104-9561-6B3803BEE623}"/>
              </a:ext>
            </a:extLst>
          </p:cNvPr>
          <p:cNvSpPr/>
          <p:nvPr/>
        </p:nvSpPr>
        <p:spPr>
          <a:xfrm>
            <a:off x="6745184" y="2235666"/>
            <a:ext cx="914400" cy="122315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87F4E1E5-459E-4F91-B184-DA8E7647758B}"/>
              </a:ext>
            </a:extLst>
          </p:cNvPr>
          <p:cNvSpPr/>
          <p:nvPr/>
        </p:nvSpPr>
        <p:spPr>
          <a:xfrm rot="5400000">
            <a:off x="1358688" y="3660707"/>
            <a:ext cx="914400" cy="1246909"/>
          </a:xfrm>
          <a:prstGeom prst="flowChartOffpage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25BF4-1F2D-4EC3-AA04-481B1ED90D08}"/>
              </a:ext>
            </a:extLst>
          </p:cNvPr>
          <p:cNvSpPr/>
          <p:nvPr/>
        </p:nvSpPr>
        <p:spPr>
          <a:xfrm>
            <a:off x="7343786" y="3767584"/>
            <a:ext cx="914400" cy="91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83B1A-1696-45D0-A2BE-ED2CB59029A3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66806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have more than one line of symmetry?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B595F03-D980-4AE8-8FA0-432CCFE197BC}"/>
              </a:ext>
            </a:extLst>
          </p:cNvPr>
          <p:cNvSpPr/>
          <p:nvPr/>
        </p:nvSpPr>
        <p:spPr>
          <a:xfrm>
            <a:off x="1484416" y="1742841"/>
            <a:ext cx="1246910" cy="1223159"/>
          </a:xfrm>
          <a:prstGeom prst="star5">
            <a:avLst>
              <a:gd name="adj" fmla="val 2144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AA4B0599-038C-4DA9-947F-1525AB13C380}"/>
              </a:ext>
            </a:extLst>
          </p:cNvPr>
          <p:cNvSpPr/>
          <p:nvPr/>
        </p:nvSpPr>
        <p:spPr>
          <a:xfrm>
            <a:off x="3177200" y="3446950"/>
            <a:ext cx="1060704" cy="1021278"/>
          </a:xfrm>
          <a:prstGeom prst="heart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B05AB-B69A-4614-A854-09AC387E4E99}"/>
              </a:ext>
            </a:extLst>
          </p:cNvPr>
          <p:cNvSpPr/>
          <p:nvPr/>
        </p:nvSpPr>
        <p:spPr>
          <a:xfrm>
            <a:off x="4120738" y="2105039"/>
            <a:ext cx="1769423" cy="6650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F97694-9EA4-4722-83B0-B5B368E59B67}"/>
              </a:ext>
            </a:extLst>
          </p:cNvPr>
          <p:cNvSpPr/>
          <p:nvPr/>
        </p:nvSpPr>
        <p:spPr>
          <a:xfrm>
            <a:off x="4975761" y="376758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915C49A-91EF-4104-9561-6B3803BEE623}"/>
              </a:ext>
            </a:extLst>
          </p:cNvPr>
          <p:cNvSpPr/>
          <p:nvPr/>
        </p:nvSpPr>
        <p:spPr>
          <a:xfrm>
            <a:off x="6745184" y="2235666"/>
            <a:ext cx="914400" cy="122315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87F4E1E5-459E-4F91-B184-DA8E7647758B}"/>
              </a:ext>
            </a:extLst>
          </p:cNvPr>
          <p:cNvSpPr/>
          <p:nvPr/>
        </p:nvSpPr>
        <p:spPr>
          <a:xfrm rot="5400000">
            <a:off x="1358688" y="3660707"/>
            <a:ext cx="914400" cy="1246909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25BF4-1F2D-4EC3-AA04-481B1ED90D08}"/>
              </a:ext>
            </a:extLst>
          </p:cNvPr>
          <p:cNvSpPr/>
          <p:nvPr/>
        </p:nvSpPr>
        <p:spPr>
          <a:xfrm>
            <a:off x="7343786" y="376758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2D286-8C2A-4199-A167-7CB0FC0B350B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14787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correct lines of symmetry marked?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C0B8-AD27-49FF-B12C-EA4168A86C5C}"/>
              </a:ext>
            </a:extLst>
          </p:cNvPr>
          <p:cNvSpPr txBox="1"/>
          <p:nvPr/>
        </p:nvSpPr>
        <p:spPr>
          <a:xfrm>
            <a:off x="17833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4B467C-55C5-40EB-88F2-F4B842D408A9}"/>
              </a:ext>
            </a:extLst>
          </p:cNvPr>
          <p:cNvGrpSpPr/>
          <p:nvPr/>
        </p:nvGrpSpPr>
        <p:grpSpPr>
          <a:xfrm>
            <a:off x="862540" y="2556757"/>
            <a:ext cx="1703005" cy="1693831"/>
            <a:chOff x="862540" y="1869843"/>
            <a:chExt cx="1703005" cy="1693831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5F92A9F3-3C04-4C3D-B2D9-E14BF9F88C76}"/>
                </a:ext>
              </a:extLst>
            </p:cNvPr>
            <p:cNvSpPr/>
            <p:nvPr/>
          </p:nvSpPr>
          <p:spPr>
            <a:xfrm flipV="1">
              <a:off x="862540" y="2149089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790FD2-23B8-46D3-A6DA-DD4C4239431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043" y="1869843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AD5AB-5C31-4697-B289-1AAEB7B2811C}"/>
              </a:ext>
            </a:extLst>
          </p:cNvPr>
          <p:cNvGrpSpPr/>
          <p:nvPr/>
        </p:nvGrpSpPr>
        <p:grpSpPr>
          <a:xfrm>
            <a:off x="3418308" y="2556757"/>
            <a:ext cx="2117286" cy="1693831"/>
            <a:chOff x="3367797" y="1874476"/>
            <a:chExt cx="2117286" cy="1693831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C6E09146-D181-4BAD-B7EC-24A44682926A}"/>
                </a:ext>
              </a:extLst>
            </p:cNvPr>
            <p:cNvSpPr/>
            <p:nvPr/>
          </p:nvSpPr>
          <p:spPr>
            <a:xfrm flipV="1">
              <a:off x="3574937" y="2153722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3E0F93-622A-4D61-859E-FF113D33ABCE}"/>
                </a:ext>
              </a:extLst>
            </p:cNvPr>
            <p:cNvCxnSpPr>
              <a:cxnSpLocks/>
            </p:cNvCxnSpPr>
            <p:nvPr/>
          </p:nvCxnSpPr>
          <p:spPr>
            <a:xfrm>
              <a:off x="4426440" y="1874476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AB73E-E72E-4A97-96FD-4E54088212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6440" y="1662750"/>
              <a:ext cx="0" cy="2117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F1019F-85DC-425A-8E67-A1ECE8DFBB31}"/>
              </a:ext>
            </a:extLst>
          </p:cNvPr>
          <p:cNvGrpSpPr/>
          <p:nvPr/>
        </p:nvGrpSpPr>
        <p:grpSpPr>
          <a:xfrm>
            <a:off x="6388357" y="2556757"/>
            <a:ext cx="2486879" cy="1693831"/>
            <a:chOff x="6388357" y="1906485"/>
            <a:chExt cx="2486879" cy="1693831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9DBA2D5-DF27-4FBD-9D53-C4F908E7925C}"/>
                </a:ext>
              </a:extLst>
            </p:cNvPr>
            <p:cNvSpPr/>
            <p:nvPr/>
          </p:nvSpPr>
          <p:spPr>
            <a:xfrm flipV="1">
              <a:off x="6780295" y="2185733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0E44C6-3A77-475E-933A-85B0CE8150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97" y="1906485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CB7E3C-7D56-41B9-A448-BBA17DAF6FEE}"/>
                </a:ext>
              </a:extLst>
            </p:cNvPr>
            <p:cNvCxnSpPr>
              <a:cxnSpLocks/>
            </p:cNvCxnSpPr>
            <p:nvPr/>
          </p:nvCxnSpPr>
          <p:spPr>
            <a:xfrm rot="18480000">
              <a:off x="7531692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DE2CBC-0D5B-4864-ABEC-A5743EDB93DA}"/>
                </a:ext>
              </a:extLst>
            </p:cNvPr>
            <p:cNvCxnSpPr>
              <a:cxnSpLocks/>
            </p:cNvCxnSpPr>
            <p:nvPr/>
          </p:nvCxnSpPr>
          <p:spPr>
            <a:xfrm rot="3120000" flipH="1">
              <a:off x="7731901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94263C-A4D0-4268-A5DB-029A53FEADE1}"/>
              </a:ext>
            </a:extLst>
          </p:cNvPr>
          <p:cNvSpPr txBox="1"/>
          <p:nvPr/>
        </p:nvSpPr>
        <p:spPr>
          <a:xfrm>
            <a:off x="2765754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C3C5B4-F53F-4FD3-87D4-E75E6F43FDDA}"/>
              </a:ext>
            </a:extLst>
          </p:cNvPr>
          <p:cNvSpPr txBox="1"/>
          <p:nvPr/>
        </p:nvSpPr>
        <p:spPr>
          <a:xfrm>
            <a:off x="5799261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C1D42-B081-4538-9D7D-DE5BC642AEB3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18135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correct lines of symmetry marked?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C0B8-AD27-49FF-B12C-EA4168A86C5C}"/>
              </a:ext>
            </a:extLst>
          </p:cNvPr>
          <p:cNvSpPr txBox="1"/>
          <p:nvPr/>
        </p:nvSpPr>
        <p:spPr>
          <a:xfrm>
            <a:off x="17833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4B467C-55C5-40EB-88F2-F4B842D408A9}"/>
              </a:ext>
            </a:extLst>
          </p:cNvPr>
          <p:cNvGrpSpPr/>
          <p:nvPr/>
        </p:nvGrpSpPr>
        <p:grpSpPr>
          <a:xfrm>
            <a:off x="862540" y="2556757"/>
            <a:ext cx="1703005" cy="1693831"/>
            <a:chOff x="862540" y="1869843"/>
            <a:chExt cx="1703005" cy="1693831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5F92A9F3-3C04-4C3D-B2D9-E14BF9F88C76}"/>
                </a:ext>
              </a:extLst>
            </p:cNvPr>
            <p:cNvSpPr/>
            <p:nvPr/>
          </p:nvSpPr>
          <p:spPr>
            <a:xfrm flipV="1">
              <a:off x="862540" y="2149089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790FD2-23B8-46D3-A6DA-DD4C4239431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043" y="1869843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AD5AB-5C31-4697-B289-1AAEB7B2811C}"/>
              </a:ext>
            </a:extLst>
          </p:cNvPr>
          <p:cNvGrpSpPr/>
          <p:nvPr/>
        </p:nvGrpSpPr>
        <p:grpSpPr>
          <a:xfrm>
            <a:off x="3418308" y="2556757"/>
            <a:ext cx="2117286" cy="1693831"/>
            <a:chOff x="3367797" y="1874476"/>
            <a:chExt cx="2117286" cy="1693831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C6E09146-D181-4BAD-B7EC-24A44682926A}"/>
                </a:ext>
              </a:extLst>
            </p:cNvPr>
            <p:cNvSpPr/>
            <p:nvPr/>
          </p:nvSpPr>
          <p:spPr>
            <a:xfrm flipV="1">
              <a:off x="3574937" y="2153722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3E0F93-622A-4D61-859E-FF113D33ABCE}"/>
                </a:ext>
              </a:extLst>
            </p:cNvPr>
            <p:cNvCxnSpPr>
              <a:cxnSpLocks/>
            </p:cNvCxnSpPr>
            <p:nvPr/>
          </p:nvCxnSpPr>
          <p:spPr>
            <a:xfrm>
              <a:off x="4426440" y="1874476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AB73E-E72E-4A97-96FD-4E54088212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6440" y="1662750"/>
              <a:ext cx="0" cy="2117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F1019F-85DC-425A-8E67-A1ECE8DFBB31}"/>
              </a:ext>
            </a:extLst>
          </p:cNvPr>
          <p:cNvGrpSpPr/>
          <p:nvPr/>
        </p:nvGrpSpPr>
        <p:grpSpPr>
          <a:xfrm>
            <a:off x="6388357" y="2556757"/>
            <a:ext cx="2486879" cy="1693831"/>
            <a:chOff x="6388357" y="1906485"/>
            <a:chExt cx="2486879" cy="1693831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9DBA2D5-DF27-4FBD-9D53-C4F908E7925C}"/>
                </a:ext>
              </a:extLst>
            </p:cNvPr>
            <p:cNvSpPr/>
            <p:nvPr/>
          </p:nvSpPr>
          <p:spPr>
            <a:xfrm flipV="1">
              <a:off x="6780295" y="2185733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0E44C6-3A77-475E-933A-85B0CE8150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97" y="1906485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CB7E3C-7D56-41B9-A448-BBA17DAF6FEE}"/>
                </a:ext>
              </a:extLst>
            </p:cNvPr>
            <p:cNvCxnSpPr>
              <a:cxnSpLocks/>
            </p:cNvCxnSpPr>
            <p:nvPr/>
          </p:nvCxnSpPr>
          <p:spPr>
            <a:xfrm rot="18480000">
              <a:off x="7531692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DE2CBC-0D5B-4864-ABEC-A5743EDB93DA}"/>
                </a:ext>
              </a:extLst>
            </p:cNvPr>
            <p:cNvCxnSpPr>
              <a:cxnSpLocks/>
            </p:cNvCxnSpPr>
            <p:nvPr/>
          </p:nvCxnSpPr>
          <p:spPr>
            <a:xfrm rot="3120000" flipH="1">
              <a:off x="7731901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94263C-A4D0-4268-A5DB-029A53FEADE1}"/>
              </a:ext>
            </a:extLst>
          </p:cNvPr>
          <p:cNvSpPr txBox="1"/>
          <p:nvPr/>
        </p:nvSpPr>
        <p:spPr>
          <a:xfrm>
            <a:off x="2765754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C3C5B4-F53F-4FD3-87D4-E75E6F43FDDA}"/>
              </a:ext>
            </a:extLst>
          </p:cNvPr>
          <p:cNvSpPr txBox="1"/>
          <p:nvPr/>
        </p:nvSpPr>
        <p:spPr>
          <a:xfrm>
            <a:off x="5799261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A29D42-3526-482E-98EC-8DB6CECC8AE0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785882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halves which go together to make symmetrical shapes.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5F038-3E78-47B5-BAB8-65149AA2DE57}"/>
              </a:ext>
            </a:extLst>
          </p:cNvPr>
          <p:cNvGrpSpPr/>
          <p:nvPr/>
        </p:nvGrpSpPr>
        <p:grpSpPr>
          <a:xfrm>
            <a:off x="2021342" y="2009975"/>
            <a:ext cx="5218052" cy="3019834"/>
            <a:chOff x="190968" y="4072662"/>
            <a:chExt cx="3240000" cy="18750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502AA-33C8-4C20-AFB5-C1ED3CCC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537461" y="4126414"/>
              <a:ext cx="458633" cy="87140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F28B8BA-4785-48FE-A3DB-2057B1F1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1583292" y="4933167"/>
              <a:ext cx="458633" cy="89433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CC0636-C386-4639-9998-21D3B85A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251187" y="4298003"/>
              <a:ext cx="983806" cy="6099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1E99884-8378-4609-B509-68CFCFF8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V="1">
              <a:off x="648497" y="5282723"/>
              <a:ext cx="458633" cy="87140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1E92D76-DB2D-4A6B-8B61-1D2C73C0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 flipV="1">
              <a:off x="2453739" y="5267430"/>
              <a:ext cx="458633" cy="89433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1DC24C4-8F65-48FA-BD7D-4A7AE1A7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 flipV="1">
              <a:off x="2327429" y="4292396"/>
              <a:ext cx="983806" cy="6099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6E3D3-61E2-4288-98AB-40D87083B5ED}"/>
                </a:ext>
              </a:extLst>
            </p:cNvPr>
            <p:cNvSpPr txBox="1"/>
            <p:nvPr/>
          </p:nvSpPr>
          <p:spPr>
            <a:xfrm>
              <a:off x="190968" y="44062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4114A9-DF10-4F39-A626-5CC0CC364006}"/>
                </a:ext>
              </a:extLst>
            </p:cNvPr>
            <p:cNvSpPr txBox="1"/>
            <p:nvPr/>
          </p:nvSpPr>
          <p:spPr>
            <a:xfrm>
              <a:off x="1597543" y="4072662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DF604B-B151-41E3-9FBC-B9F3F7603E1A}"/>
                </a:ext>
              </a:extLst>
            </p:cNvPr>
            <p:cNvSpPr txBox="1"/>
            <p:nvPr/>
          </p:nvSpPr>
          <p:spPr>
            <a:xfrm>
              <a:off x="2508983" y="41586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09D429-4987-4D6D-99C2-ECEF78637E50}"/>
                </a:ext>
              </a:extLst>
            </p:cNvPr>
            <p:cNvSpPr txBox="1"/>
            <p:nvPr/>
          </p:nvSpPr>
          <p:spPr>
            <a:xfrm>
              <a:off x="241159" y="5392719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36EFC8-6700-4675-9EB1-77512658FAB3}"/>
                </a:ext>
              </a:extLst>
            </p:cNvPr>
            <p:cNvSpPr txBox="1"/>
            <p:nvPr/>
          </p:nvSpPr>
          <p:spPr>
            <a:xfrm>
              <a:off x="1443982" y="5625110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98A5C-497D-471D-9076-9B69471FB914}"/>
                </a:ext>
              </a:extLst>
            </p:cNvPr>
            <p:cNvSpPr txBox="1"/>
            <p:nvPr/>
          </p:nvSpPr>
          <p:spPr>
            <a:xfrm>
              <a:off x="2791171" y="540304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D4B604A-0328-467E-95E9-707E18F8C6FE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16468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halves which go together to make symmetrical shapes.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C; B and D; E and F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5F038-3E78-47B5-BAB8-65149AA2DE57}"/>
              </a:ext>
            </a:extLst>
          </p:cNvPr>
          <p:cNvGrpSpPr/>
          <p:nvPr/>
        </p:nvGrpSpPr>
        <p:grpSpPr>
          <a:xfrm>
            <a:off x="2021342" y="2009975"/>
            <a:ext cx="5218052" cy="3019834"/>
            <a:chOff x="190968" y="4072662"/>
            <a:chExt cx="3240000" cy="18750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502AA-33C8-4C20-AFB5-C1ED3CCC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537461" y="4126414"/>
              <a:ext cx="458633" cy="87140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F28B8BA-4785-48FE-A3DB-2057B1F1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6200000">
              <a:off x="1583292" y="4933167"/>
              <a:ext cx="458633" cy="89433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CC0636-C386-4639-9998-21D3B85A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251187" y="4298003"/>
              <a:ext cx="983806" cy="6099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1E99884-8378-4609-B509-68CFCFF8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 flipV="1">
              <a:off x="648497" y="5282723"/>
              <a:ext cx="458633" cy="87140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1E92D76-DB2D-4A6B-8B61-1D2C73C0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 flipV="1">
              <a:off x="2453739" y="5267430"/>
              <a:ext cx="458633" cy="89433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1DC24C4-8F65-48FA-BD7D-4A7AE1A7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 flipV="1">
              <a:off x="2327429" y="4292396"/>
              <a:ext cx="983806" cy="6099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6E3D3-61E2-4288-98AB-40D87083B5ED}"/>
                </a:ext>
              </a:extLst>
            </p:cNvPr>
            <p:cNvSpPr txBox="1"/>
            <p:nvPr/>
          </p:nvSpPr>
          <p:spPr>
            <a:xfrm>
              <a:off x="190968" y="44062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4114A9-DF10-4F39-A626-5CC0CC364006}"/>
                </a:ext>
              </a:extLst>
            </p:cNvPr>
            <p:cNvSpPr txBox="1"/>
            <p:nvPr/>
          </p:nvSpPr>
          <p:spPr>
            <a:xfrm>
              <a:off x="1597543" y="4072662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DF604B-B151-41E3-9FBC-B9F3F7603E1A}"/>
                </a:ext>
              </a:extLst>
            </p:cNvPr>
            <p:cNvSpPr txBox="1"/>
            <p:nvPr/>
          </p:nvSpPr>
          <p:spPr>
            <a:xfrm>
              <a:off x="2508983" y="41586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09D429-4987-4D6D-99C2-ECEF78637E50}"/>
                </a:ext>
              </a:extLst>
            </p:cNvPr>
            <p:cNvSpPr txBox="1"/>
            <p:nvPr/>
          </p:nvSpPr>
          <p:spPr>
            <a:xfrm>
              <a:off x="241159" y="5392719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36EFC8-6700-4675-9EB1-77512658FAB3}"/>
                </a:ext>
              </a:extLst>
            </p:cNvPr>
            <p:cNvSpPr txBox="1"/>
            <p:nvPr/>
          </p:nvSpPr>
          <p:spPr>
            <a:xfrm>
              <a:off x="1443982" y="5625110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98A5C-497D-471D-9076-9B69471FB914}"/>
                </a:ext>
              </a:extLst>
            </p:cNvPr>
            <p:cNvSpPr txBox="1"/>
            <p:nvPr/>
          </p:nvSpPr>
          <p:spPr>
            <a:xfrm>
              <a:off x="2791171" y="540304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F55B6F-FC3C-4E10-8F62-96D92DEA9F62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01918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Pair the lines of symmetry with the shapes they match.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552FBC-D50F-4666-8593-7197E755C5CC}"/>
              </a:ext>
            </a:extLst>
          </p:cNvPr>
          <p:cNvGrpSpPr/>
          <p:nvPr/>
        </p:nvGrpSpPr>
        <p:grpSpPr>
          <a:xfrm>
            <a:off x="1951041" y="1631184"/>
            <a:ext cx="5241916" cy="3612326"/>
            <a:chOff x="102032" y="6887869"/>
            <a:chExt cx="3254817" cy="224297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724002F-11A9-4A83-B6A6-AD078DB1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374603" y="7106359"/>
              <a:ext cx="783832" cy="78383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6CB57D1-C446-4EAD-875C-83121A58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2382807" y="7084803"/>
              <a:ext cx="826943" cy="82694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97AF191-E0A6-47BF-8D7A-701A7D65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419009" y="8181601"/>
              <a:ext cx="721121" cy="6231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9489BC-4ACD-4CFE-912A-9C0DE521CD78}"/>
                </a:ext>
              </a:extLst>
            </p:cNvPr>
            <p:cNvSpPr txBox="1"/>
            <p:nvPr/>
          </p:nvSpPr>
          <p:spPr>
            <a:xfrm>
              <a:off x="102032" y="6948788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9434E8-AA17-420C-B6FF-7D5430AFDF26}"/>
                </a:ext>
              </a:extLst>
            </p:cNvPr>
            <p:cNvSpPr txBox="1"/>
            <p:nvPr/>
          </p:nvSpPr>
          <p:spPr>
            <a:xfrm>
              <a:off x="1774919" y="6887869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CC73A-BE36-4010-B03A-0791B2165505}"/>
                </a:ext>
              </a:extLst>
            </p:cNvPr>
            <p:cNvSpPr txBox="1"/>
            <p:nvPr/>
          </p:nvSpPr>
          <p:spPr>
            <a:xfrm>
              <a:off x="2729697" y="7014841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C1642-73DD-4ECA-A99D-1EB9DD0712AE}"/>
                </a:ext>
              </a:extLst>
            </p:cNvPr>
            <p:cNvSpPr txBox="1"/>
            <p:nvPr/>
          </p:nvSpPr>
          <p:spPr>
            <a:xfrm>
              <a:off x="465137" y="8882403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F3B282-D756-4923-A332-3896ACDD528E}"/>
                </a:ext>
              </a:extLst>
            </p:cNvPr>
            <p:cNvSpPr txBox="1"/>
            <p:nvPr/>
          </p:nvSpPr>
          <p:spPr>
            <a:xfrm>
              <a:off x="1581929" y="8695016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EFEEE7-3E82-4279-8F01-1E95DF477F9D}"/>
                </a:ext>
              </a:extLst>
            </p:cNvPr>
            <p:cNvSpPr txBox="1"/>
            <p:nvPr/>
          </p:nvSpPr>
          <p:spPr>
            <a:xfrm>
              <a:off x="2666090" y="8855314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74F588-020F-4244-BD64-3F0C98F4A2B6}"/>
                </a:ext>
              </a:extLst>
            </p:cNvPr>
            <p:cNvGrpSpPr/>
            <p:nvPr/>
          </p:nvGrpSpPr>
          <p:grpSpPr>
            <a:xfrm>
              <a:off x="288457" y="8015112"/>
              <a:ext cx="956123" cy="956123"/>
              <a:chOff x="3915713" y="6910164"/>
              <a:chExt cx="956123" cy="95612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7179DD-C7BB-4BA1-8640-34A6DD77561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3933BC-92D5-4063-BB59-E6BABBE80184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706D6C-FBBD-4AF2-970A-B4A77E88AB5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AC00C2-A75A-4663-BCBA-482D5D134D56}"/>
                </a:ext>
              </a:extLst>
            </p:cNvPr>
            <p:cNvGrpSpPr/>
            <p:nvPr/>
          </p:nvGrpSpPr>
          <p:grpSpPr>
            <a:xfrm>
              <a:off x="2314561" y="8015112"/>
              <a:ext cx="956123" cy="956123"/>
              <a:chOff x="5034191" y="8182852"/>
              <a:chExt cx="956123" cy="95612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F75425E-288A-4AA6-A949-0E703AAFC4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DDBCF44-F14F-4EDD-928D-D78E749076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ED7419-ED22-4FDB-96F6-D951ACE9B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8C55E1-DEBE-43D7-AC00-4FE760B670E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958941-9658-4DA8-866D-5A8ABA8389C9}"/>
                </a:ext>
              </a:extLst>
            </p:cNvPr>
            <p:cNvGrpSpPr/>
            <p:nvPr/>
          </p:nvGrpSpPr>
          <p:grpSpPr>
            <a:xfrm>
              <a:off x="1287768" y="7020214"/>
              <a:ext cx="965706" cy="956123"/>
              <a:chOff x="5337782" y="6958699"/>
              <a:chExt cx="965706" cy="956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401B1D6-B388-4E04-AF93-9C9293E38A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EC1875-32D7-4986-AD36-3082A4CDA8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C23504-942F-4D1E-B0A4-FF2B210C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0B59F2-C151-406D-95E2-B3A5C594434E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18690E-E82E-4E20-A42D-AEDD36E4A96E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0B8067F-E2CA-4361-945D-B8596A262827}"/>
                  </a:ext>
                </a:extLst>
              </p:cNvPr>
              <p:cNvCxnSpPr>
                <a:cxnSpLocks/>
              </p:cNvCxnSpPr>
              <p:nvPr/>
            </p:nvCxnSpPr>
            <p:spPr>
              <a:xfrm rot="2028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8A37FD1-03C8-4082-9C7E-342885CA5214}"/>
                  </a:ext>
                </a:extLst>
              </p:cNvPr>
              <p:cNvGrpSpPr/>
              <p:nvPr/>
            </p:nvGrpSpPr>
            <p:grpSpPr>
              <a:xfrm rot="16200000">
                <a:off x="5820635" y="6953907"/>
                <a:ext cx="0" cy="965706"/>
                <a:chOff x="5894439" y="7126744"/>
                <a:chExt cx="0" cy="965706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E2A9ED7-138A-4EAA-B011-DE75C19C9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>
                  <a:off x="5894439" y="7136327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D2CA0E-1391-4935-B4D1-D80482263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80000" flipV="1">
                  <a:off x="5894439" y="7126744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259636E-0359-4698-9612-8DA5FCE96525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20088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Pair the lines of symmetry with the shapes they match.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B; C and F; D and E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552FBC-D50F-4666-8593-7197E755C5CC}"/>
              </a:ext>
            </a:extLst>
          </p:cNvPr>
          <p:cNvGrpSpPr/>
          <p:nvPr/>
        </p:nvGrpSpPr>
        <p:grpSpPr>
          <a:xfrm>
            <a:off x="1951041" y="1631184"/>
            <a:ext cx="5241916" cy="3612326"/>
            <a:chOff x="102032" y="6887869"/>
            <a:chExt cx="3254817" cy="224297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724002F-11A9-4A83-B6A6-AD078DB1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374603" y="7106359"/>
              <a:ext cx="783832" cy="78383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6CB57D1-C446-4EAD-875C-83121A58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2382807" y="7084803"/>
              <a:ext cx="826943" cy="82694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97AF191-E0A6-47BF-8D7A-701A7D65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419009" y="8181601"/>
              <a:ext cx="721121" cy="6231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9489BC-4ACD-4CFE-912A-9C0DE521CD78}"/>
                </a:ext>
              </a:extLst>
            </p:cNvPr>
            <p:cNvSpPr txBox="1"/>
            <p:nvPr/>
          </p:nvSpPr>
          <p:spPr>
            <a:xfrm>
              <a:off x="102032" y="6948788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9434E8-AA17-420C-B6FF-7D5430AFDF26}"/>
                </a:ext>
              </a:extLst>
            </p:cNvPr>
            <p:cNvSpPr txBox="1"/>
            <p:nvPr/>
          </p:nvSpPr>
          <p:spPr>
            <a:xfrm>
              <a:off x="1774919" y="6887869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CC73A-BE36-4010-B03A-0791B2165505}"/>
                </a:ext>
              </a:extLst>
            </p:cNvPr>
            <p:cNvSpPr txBox="1"/>
            <p:nvPr/>
          </p:nvSpPr>
          <p:spPr>
            <a:xfrm>
              <a:off x="2729697" y="7014841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C1642-73DD-4ECA-A99D-1EB9DD0712AE}"/>
                </a:ext>
              </a:extLst>
            </p:cNvPr>
            <p:cNvSpPr txBox="1"/>
            <p:nvPr/>
          </p:nvSpPr>
          <p:spPr>
            <a:xfrm>
              <a:off x="465137" y="8882403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F3B282-D756-4923-A332-3896ACDD528E}"/>
                </a:ext>
              </a:extLst>
            </p:cNvPr>
            <p:cNvSpPr txBox="1"/>
            <p:nvPr/>
          </p:nvSpPr>
          <p:spPr>
            <a:xfrm>
              <a:off x="1581929" y="8695016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EFEEE7-3E82-4279-8F01-1E95DF477F9D}"/>
                </a:ext>
              </a:extLst>
            </p:cNvPr>
            <p:cNvSpPr txBox="1"/>
            <p:nvPr/>
          </p:nvSpPr>
          <p:spPr>
            <a:xfrm>
              <a:off x="2666090" y="8855314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74F588-020F-4244-BD64-3F0C98F4A2B6}"/>
                </a:ext>
              </a:extLst>
            </p:cNvPr>
            <p:cNvGrpSpPr/>
            <p:nvPr/>
          </p:nvGrpSpPr>
          <p:grpSpPr>
            <a:xfrm>
              <a:off x="288457" y="8015112"/>
              <a:ext cx="956123" cy="956123"/>
              <a:chOff x="3915713" y="6910164"/>
              <a:chExt cx="956123" cy="95612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7179DD-C7BB-4BA1-8640-34A6DD77561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3933BC-92D5-4063-BB59-E6BABBE80184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706D6C-FBBD-4AF2-970A-B4A77E88AB5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AC00C2-A75A-4663-BCBA-482D5D134D56}"/>
                </a:ext>
              </a:extLst>
            </p:cNvPr>
            <p:cNvGrpSpPr/>
            <p:nvPr/>
          </p:nvGrpSpPr>
          <p:grpSpPr>
            <a:xfrm>
              <a:off x="2314561" y="8015112"/>
              <a:ext cx="956123" cy="956123"/>
              <a:chOff x="5034191" y="8182852"/>
              <a:chExt cx="956123" cy="95612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F75425E-288A-4AA6-A949-0E703AAFC4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DDBCF44-F14F-4EDD-928D-D78E749076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ED7419-ED22-4FDB-96F6-D951ACE9B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8C55E1-DEBE-43D7-AC00-4FE760B670E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958941-9658-4DA8-866D-5A8ABA8389C9}"/>
                </a:ext>
              </a:extLst>
            </p:cNvPr>
            <p:cNvGrpSpPr/>
            <p:nvPr/>
          </p:nvGrpSpPr>
          <p:grpSpPr>
            <a:xfrm>
              <a:off x="1287768" y="7020214"/>
              <a:ext cx="965706" cy="956123"/>
              <a:chOff x="5337782" y="6958699"/>
              <a:chExt cx="965706" cy="956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401B1D6-B388-4E04-AF93-9C9293E38A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EC1875-32D7-4986-AD36-3082A4CDA8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C23504-942F-4D1E-B0A4-FF2B210C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0B59F2-C151-406D-95E2-B3A5C594434E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18690E-E82E-4E20-A42D-AEDD36E4A96E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0B8067F-E2CA-4361-945D-B8596A262827}"/>
                  </a:ext>
                </a:extLst>
              </p:cNvPr>
              <p:cNvCxnSpPr>
                <a:cxnSpLocks/>
              </p:cNvCxnSpPr>
              <p:nvPr/>
            </p:nvCxnSpPr>
            <p:spPr>
              <a:xfrm rot="2028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8A37FD1-03C8-4082-9C7E-342885CA5214}"/>
                  </a:ext>
                </a:extLst>
              </p:cNvPr>
              <p:cNvGrpSpPr/>
              <p:nvPr/>
            </p:nvGrpSpPr>
            <p:grpSpPr>
              <a:xfrm rot="16200000">
                <a:off x="5820635" y="6953907"/>
                <a:ext cx="0" cy="965706"/>
                <a:chOff x="5894439" y="7126744"/>
                <a:chExt cx="0" cy="965706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E2A9ED7-138A-4EAA-B011-DE75C19C9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>
                  <a:off x="5894439" y="7136327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D2CA0E-1391-4935-B4D1-D80482263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80000" flipV="1">
                  <a:off x="5894439" y="7126744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7FEF473-858C-4EB9-9855-16FE3A025698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51180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F299-CE7F-4841-BDD7-3C9DBBB29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0682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7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24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24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4: I can use reasoning problem-solving to draw lines of Symmetry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47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 Explain your choice.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 answer: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pentagon is the odd one out as all of the others are quadrilaterals.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Name each shape.</a:t>
            </a: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8D83DB-D555-4778-A0B1-1A80DB813CAB}"/>
              </a:ext>
            </a:extLst>
          </p:cNvPr>
          <p:cNvSpPr/>
          <p:nvPr/>
        </p:nvSpPr>
        <p:spPr>
          <a:xfrm>
            <a:off x="6243031" y="2198873"/>
            <a:ext cx="2133600" cy="127448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04465E4D-8F0F-4B63-B7A3-D581C9B2FE61}"/>
              </a:ext>
            </a:extLst>
          </p:cNvPr>
          <p:cNvSpPr/>
          <p:nvPr/>
        </p:nvSpPr>
        <p:spPr>
          <a:xfrm>
            <a:off x="6532099" y="4328311"/>
            <a:ext cx="1555464" cy="1239680"/>
          </a:xfrm>
          <a:prstGeom prst="parallelogram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apezoid 55">
            <a:extLst>
              <a:ext uri="{FF2B5EF4-FFF2-40B4-BE49-F238E27FC236}">
                <a16:creationId xmlns:a16="http://schemas.microsoft.com/office/drawing/2014/main" id="{E3E0E305-2368-4A66-91A1-C903EDBD5C2B}"/>
              </a:ext>
            </a:extLst>
          </p:cNvPr>
          <p:cNvSpPr/>
          <p:nvPr/>
        </p:nvSpPr>
        <p:spPr>
          <a:xfrm>
            <a:off x="929030" y="2198873"/>
            <a:ext cx="1810278" cy="1274488"/>
          </a:xfrm>
          <a:prstGeom prst="trapezoid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1206324D-E6D8-4ED8-80FF-76A54D546F03}"/>
              </a:ext>
            </a:extLst>
          </p:cNvPr>
          <p:cNvSpPr/>
          <p:nvPr/>
        </p:nvSpPr>
        <p:spPr>
          <a:xfrm>
            <a:off x="3393034" y="2198873"/>
            <a:ext cx="2357933" cy="1274488"/>
          </a:xfrm>
          <a:prstGeom prst="parallelogram">
            <a:avLst/>
          </a:prstGeom>
          <a:solidFill>
            <a:srgbClr val="FF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Single Corner Snipped 58">
            <a:extLst>
              <a:ext uri="{FF2B5EF4-FFF2-40B4-BE49-F238E27FC236}">
                <a16:creationId xmlns:a16="http://schemas.microsoft.com/office/drawing/2014/main" id="{DBC3EFF8-4719-43B7-9614-1C4A98448DBC}"/>
              </a:ext>
            </a:extLst>
          </p:cNvPr>
          <p:cNvSpPr/>
          <p:nvPr/>
        </p:nvSpPr>
        <p:spPr>
          <a:xfrm>
            <a:off x="3666860" y="4293503"/>
            <a:ext cx="1810278" cy="1274488"/>
          </a:xfrm>
          <a:prstGeom prst="snip1Rect">
            <a:avLst>
              <a:gd name="adj" fmla="val 42662"/>
            </a:avLst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F4A6BE9-DF24-4AAF-8678-38ABC4FEF27C}"/>
              </a:ext>
            </a:extLst>
          </p:cNvPr>
          <p:cNvSpPr/>
          <p:nvPr/>
        </p:nvSpPr>
        <p:spPr>
          <a:xfrm rot="18856984">
            <a:off x="1330417" y="4353294"/>
            <a:ext cx="1007505" cy="10058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CCF6C9-C902-468E-BB99-C974DC749F76}"/>
              </a:ext>
            </a:extLst>
          </p:cNvPr>
          <p:cNvSpPr txBox="1"/>
          <p:nvPr/>
        </p:nvSpPr>
        <p:spPr>
          <a:xfrm>
            <a:off x="1144339" y="3489345"/>
            <a:ext cx="137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trapezium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788E0-9A2E-417C-AEED-AC901EEF6D2B}"/>
              </a:ext>
            </a:extLst>
          </p:cNvPr>
          <p:cNvSpPr txBox="1"/>
          <p:nvPr/>
        </p:nvSpPr>
        <p:spPr>
          <a:xfrm>
            <a:off x="3762383" y="3485904"/>
            <a:ext cx="161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parallelogram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61590-BCBF-4FD6-953A-8D840E7B09E5}"/>
              </a:ext>
            </a:extLst>
          </p:cNvPr>
          <p:cNvSpPr txBox="1"/>
          <p:nvPr/>
        </p:nvSpPr>
        <p:spPr>
          <a:xfrm>
            <a:off x="6620001" y="3485904"/>
            <a:ext cx="137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rectangle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B8E36-36C1-457A-94AE-FB44227AD14D}"/>
              </a:ext>
            </a:extLst>
          </p:cNvPr>
          <p:cNvSpPr txBox="1"/>
          <p:nvPr/>
        </p:nvSpPr>
        <p:spPr>
          <a:xfrm>
            <a:off x="1144339" y="5584186"/>
            <a:ext cx="137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square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26FB9-EDE1-42E4-B8AC-125C50DCA4E6}"/>
              </a:ext>
            </a:extLst>
          </p:cNvPr>
          <p:cNvSpPr txBox="1"/>
          <p:nvPr/>
        </p:nvSpPr>
        <p:spPr>
          <a:xfrm>
            <a:off x="3882169" y="5584460"/>
            <a:ext cx="137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pentagon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853BA-8643-42F1-AD4C-BDB80CEC0173}"/>
              </a:ext>
            </a:extLst>
          </p:cNvPr>
          <p:cNvSpPr txBox="1"/>
          <p:nvPr/>
        </p:nvSpPr>
        <p:spPr>
          <a:xfrm>
            <a:off x="6620001" y="5584186"/>
            <a:ext cx="137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rhombus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7450D8-CD23-469B-9F58-2788556DF64A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516283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Eustace has filled in this Venn diagram with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his mistake.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307D36-4B4F-430E-A1DD-0066926AB021}"/>
              </a:ext>
            </a:extLst>
          </p:cNvPr>
          <p:cNvGrpSpPr/>
          <p:nvPr/>
        </p:nvGrpSpPr>
        <p:grpSpPr>
          <a:xfrm>
            <a:off x="2016097" y="1512056"/>
            <a:ext cx="5033152" cy="2651702"/>
            <a:chOff x="2016097" y="1543956"/>
            <a:chExt cx="5033152" cy="2651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E0651B-8B61-48FA-B939-685AE9B79B14}"/>
                </a:ext>
              </a:extLst>
            </p:cNvPr>
            <p:cNvGrpSpPr/>
            <p:nvPr/>
          </p:nvGrpSpPr>
          <p:grpSpPr>
            <a:xfrm>
              <a:off x="2894365" y="2046389"/>
              <a:ext cx="3287376" cy="2149269"/>
              <a:chOff x="2894365" y="2046389"/>
              <a:chExt cx="3287376" cy="214926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6B0E46-138F-4FCB-9AB5-9FAD1FD28946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DC0E1C-F1CF-413E-A381-ADB3322CF5E6}"/>
                  </a:ext>
                </a:extLst>
              </p:cNvPr>
              <p:cNvSpPr/>
              <p:nvPr/>
            </p:nvSpPr>
            <p:spPr>
              <a:xfrm>
                <a:off x="4045786" y="2059703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2905AB9-54B0-4B8C-B1F2-1D7FD9BC80A3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94A34-35CE-4BA6-BBC9-812E661259ED}"/>
                </a:ext>
              </a:extLst>
            </p:cNvPr>
            <p:cNvGrpSpPr/>
            <p:nvPr/>
          </p:nvGrpSpPr>
          <p:grpSpPr>
            <a:xfrm>
              <a:off x="2016097" y="1543956"/>
              <a:ext cx="5033152" cy="2354550"/>
              <a:chOff x="57690" y="983732"/>
              <a:chExt cx="3437709" cy="16081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D41AB-D8E4-4533-BAE7-7A5F00EE4A75}"/>
                  </a:ext>
                </a:extLst>
              </p:cNvPr>
              <p:cNvSpPr txBox="1"/>
              <p:nvPr/>
            </p:nvSpPr>
            <p:spPr>
              <a:xfrm>
                <a:off x="57690" y="983732"/>
                <a:ext cx="1068511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Vertical line of symmetry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13EDC0-AE9A-464B-B1E0-02A0DDD5A1A5}"/>
                  </a:ext>
                </a:extLst>
              </p:cNvPr>
              <p:cNvSpPr txBox="1"/>
              <p:nvPr/>
            </p:nvSpPr>
            <p:spPr>
              <a:xfrm>
                <a:off x="2301756" y="983732"/>
                <a:ext cx="1193643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Horizontal line of symmetry</a:t>
                </a: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158FB489-0AF3-4541-8D03-3BD5BFF2D2E8}"/>
                  </a:ext>
                </a:extLst>
              </p:cNvPr>
              <p:cNvSpPr/>
              <p:nvPr/>
            </p:nvSpPr>
            <p:spPr>
              <a:xfrm rot="16200000">
                <a:off x="2182467" y="2011525"/>
                <a:ext cx="585752" cy="341726"/>
              </a:xfrm>
              <a:prstGeom prst="trapezoid">
                <a:avLst/>
              </a:prstGeom>
              <a:solidFill>
                <a:srgbClr val="FFCC00"/>
              </a:solidFill>
              <a:ln w="6350">
                <a:solidFill>
                  <a:srgbClr val="55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1C2F3FE-5A22-4609-A39D-3205DCB7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9715" y="1799867"/>
                <a:ext cx="345043" cy="53113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98C48A8-D96A-4219-AEE7-300F5AB44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87462" y="1558367"/>
                <a:ext cx="456917" cy="434073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3D46AA9A-B89C-4B85-AD2E-07169730F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6200000">
                <a:off x="1012622" y="2182387"/>
                <a:ext cx="414720" cy="404351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845AE1A-F0E5-4A3F-AFEA-DDCE2BEDE757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6595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Eustace has filled in this Venn diagram with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his mistake.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Eustace has put the pentagon in the ‘Vertical line of symmetry’ section when in that orientation. It should be in the ‘Horizontal line of symmetry’ section instead.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307D36-4B4F-430E-A1DD-0066926AB021}"/>
              </a:ext>
            </a:extLst>
          </p:cNvPr>
          <p:cNvGrpSpPr/>
          <p:nvPr/>
        </p:nvGrpSpPr>
        <p:grpSpPr>
          <a:xfrm>
            <a:off x="2016097" y="1512056"/>
            <a:ext cx="5033152" cy="2651702"/>
            <a:chOff x="2016097" y="1543956"/>
            <a:chExt cx="5033152" cy="2651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E0651B-8B61-48FA-B939-685AE9B79B14}"/>
                </a:ext>
              </a:extLst>
            </p:cNvPr>
            <p:cNvGrpSpPr/>
            <p:nvPr/>
          </p:nvGrpSpPr>
          <p:grpSpPr>
            <a:xfrm>
              <a:off x="2894365" y="2046389"/>
              <a:ext cx="3287376" cy="2149269"/>
              <a:chOff x="2894365" y="2046389"/>
              <a:chExt cx="3287376" cy="214926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6B0E46-138F-4FCB-9AB5-9FAD1FD28946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DC0E1C-F1CF-413E-A381-ADB3322CF5E6}"/>
                  </a:ext>
                </a:extLst>
              </p:cNvPr>
              <p:cNvSpPr/>
              <p:nvPr/>
            </p:nvSpPr>
            <p:spPr>
              <a:xfrm>
                <a:off x="4045786" y="2059703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2905AB9-54B0-4B8C-B1F2-1D7FD9BC80A3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94A34-35CE-4BA6-BBC9-812E661259ED}"/>
                </a:ext>
              </a:extLst>
            </p:cNvPr>
            <p:cNvGrpSpPr/>
            <p:nvPr/>
          </p:nvGrpSpPr>
          <p:grpSpPr>
            <a:xfrm>
              <a:off x="2016097" y="1543956"/>
              <a:ext cx="5033152" cy="2354550"/>
              <a:chOff x="57690" y="983732"/>
              <a:chExt cx="3437709" cy="16081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D41AB-D8E4-4533-BAE7-7A5F00EE4A75}"/>
                  </a:ext>
                </a:extLst>
              </p:cNvPr>
              <p:cNvSpPr txBox="1"/>
              <p:nvPr/>
            </p:nvSpPr>
            <p:spPr>
              <a:xfrm>
                <a:off x="57690" y="983732"/>
                <a:ext cx="1068511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Vertical line of symmetry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13EDC0-AE9A-464B-B1E0-02A0DDD5A1A5}"/>
                  </a:ext>
                </a:extLst>
              </p:cNvPr>
              <p:cNvSpPr txBox="1"/>
              <p:nvPr/>
            </p:nvSpPr>
            <p:spPr>
              <a:xfrm>
                <a:off x="2301756" y="983732"/>
                <a:ext cx="1193643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Horizontal line of symmetry</a:t>
                </a: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158FB489-0AF3-4541-8D03-3BD5BFF2D2E8}"/>
                  </a:ext>
                </a:extLst>
              </p:cNvPr>
              <p:cNvSpPr/>
              <p:nvPr/>
            </p:nvSpPr>
            <p:spPr>
              <a:xfrm rot="16200000">
                <a:off x="2182467" y="2011525"/>
                <a:ext cx="585752" cy="341726"/>
              </a:xfrm>
              <a:prstGeom prst="trapezoid">
                <a:avLst/>
              </a:prstGeom>
              <a:solidFill>
                <a:srgbClr val="FFCC00"/>
              </a:solidFill>
              <a:ln w="6350">
                <a:solidFill>
                  <a:srgbClr val="55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1C2F3FE-5A22-4609-A39D-3205DCB7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9715" y="1799867"/>
                <a:ext cx="345043" cy="53113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98C48A8-D96A-4219-AEE7-300F5AB44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87462" y="1558367"/>
                <a:ext cx="456917" cy="434073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3D46AA9A-B89C-4B85-AD2E-07169730F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6200000">
                <a:off x="1012622" y="2182387"/>
                <a:ext cx="414720" cy="404351"/>
              </a:xfrm>
              <a:prstGeom prst="rect">
                <a:avLst/>
              </a:prstGeom>
            </p:spPr>
          </p:pic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B1BF1E-3F7D-4EDF-93DC-231286EACB8B}"/>
              </a:ext>
            </a:extLst>
          </p:cNvPr>
          <p:cNvCxnSpPr>
            <a:cxnSpLocks/>
          </p:cNvCxnSpPr>
          <p:nvPr/>
        </p:nvCxnSpPr>
        <p:spPr>
          <a:xfrm>
            <a:off x="1937605" y="2665830"/>
            <a:ext cx="12728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5324157-1CC2-4DC7-A91E-8C96A6542C74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41127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image made up of several shapes. 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lines of symmetry does the image (not the individual shapes) have?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B1160-59CB-462D-A951-26454C2A7C8E}"/>
              </a:ext>
            </a:extLst>
          </p:cNvPr>
          <p:cNvGrpSpPr/>
          <p:nvPr/>
        </p:nvGrpSpPr>
        <p:grpSpPr>
          <a:xfrm>
            <a:off x="2209499" y="1519672"/>
            <a:ext cx="4725001" cy="2415701"/>
            <a:chOff x="538248" y="4088904"/>
            <a:chExt cx="2424673" cy="123963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2249F7C-33C4-4CAC-94D2-E4754668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2295" y="4286351"/>
              <a:ext cx="976578" cy="84474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6A6EA6-3530-41AF-9FEE-039118A64496}"/>
                </a:ext>
              </a:extLst>
            </p:cNvPr>
            <p:cNvGrpSpPr/>
            <p:nvPr/>
          </p:nvGrpSpPr>
          <p:grpSpPr>
            <a:xfrm>
              <a:off x="538248" y="4088904"/>
              <a:ext cx="2424673" cy="1239636"/>
              <a:chOff x="538248" y="4088904"/>
              <a:chExt cx="2424673" cy="12396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F430CA-B87F-4B6D-B247-F2E3CA1FED63}"/>
                  </a:ext>
                </a:extLst>
              </p:cNvPr>
              <p:cNvGrpSpPr/>
              <p:nvPr/>
            </p:nvGrpSpPr>
            <p:grpSpPr>
              <a:xfrm>
                <a:off x="887683" y="4088904"/>
                <a:ext cx="766116" cy="1239636"/>
                <a:chOff x="816034" y="3001566"/>
                <a:chExt cx="475834" cy="769936"/>
              </a:xfrm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CC273672-AC31-414E-9163-F3B87DE89511}"/>
                    </a:ext>
                  </a:extLst>
                </p:cNvPr>
                <p:cNvSpPr/>
                <p:nvPr/>
              </p:nvSpPr>
              <p:spPr>
                <a:xfrm>
                  <a:off x="816034" y="3390502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17841240-9EEE-4F2E-92E1-E996294C3C93}"/>
                    </a:ext>
                  </a:extLst>
                </p:cNvPr>
                <p:cNvSpPr/>
                <p:nvPr/>
              </p:nvSpPr>
              <p:spPr>
                <a:xfrm flipV="1">
                  <a:off x="816034" y="3001566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253FF1CD-7FDA-497E-A24A-6B43718AE1BA}"/>
                  </a:ext>
                </a:extLst>
              </p:cNvPr>
              <p:cNvSpPr/>
              <p:nvPr/>
            </p:nvSpPr>
            <p:spPr>
              <a:xfrm>
                <a:off x="1844824" y="4715111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1CFC4197-C3E4-471F-9E78-6A26505E1DC7}"/>
                  </a:ext>
                </a:extLst>
              </p:cNvPr>
              <p:cNvSpPr/>
              <p:nvPr/>
            </p:nvSpPr>
            <p:spPr>
              <a:xfrm flipV="1">
                <a:off x="1844824" y="4088904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0D5F872-DC42-4F40-9FD5-908067A65764}"/>
                  </a:ext>
                </a:extLst>
              </p:cNvPr>
              <p:cNvSpPr/>
              <p:nvPr/>
            </p:nvSpPr>
            <p:spPr>
              <a:xfrm>
                <a:off x="2320684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838D1F6-5F73-41EC-9E5F-92899BC7355E}"/>
                  </a:ext>
                </a:extLst>
              </p:cNvPr>
              <p:cNvSpPr/>
              <p:nvPr/>
            </p:nvSpPr>
            <p:spPr>
              <a:xfrm flipH="1">
                <a:off x="538248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0587BF5-E598-4015-BEA8-B57F08CF1B5D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0019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image made up of several shapes. 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lines of symmetry does the image (not the individual shapes) have?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image has 1 line of symmetry.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B1160-59CB-462D-A951-26454C2A7C8E}"/>
              </a:ext>
            </a:extLst>
          </p:cNvPr>
          <p:cNvGrpSpPr/>
          <p:nvPr/>
        </p:nvGrpSpPr>
        <p:grpSpPr>
          <a:xfrm>
            <a:off x="2209499" y="1519672"/>
            <a:ext cx="4725001" cy="2415701"/>
            <a:chOff x="538248" y="4088904"/>
            <a:chExt cx="2424673" cy="123963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2249F7C-33C4-4CAC-94D2-E4754668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2295" y="4286351"/>
              <a:ext cx="976578" cy="84474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6A6EA6-3530-41AF-9FEE-039118A64496}"/>
                </a:ext>
              </a:extLst>
            </p:cNvPr>
            <p:cNvGrpSpPr/>
            <p:nvPr/>
          </p:nvGrpSpPr>
          <p:grpSpPr>
            <a:xfrm>
              <a:off x="538248" y="4088904"/>
              <a:ext cx="2424673" cy="1239636"/>
              <a:chOff x="538248" y="4088904"/>
              <a:chExt cx="2424673" cy="12396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F430CA-B87F-4B6D-B247-F2E3CA1FED63}"/>
                  </a:ext>
                </a:extLst>
              </p:cNvPr>
              <p:cNvGrpSpPr/>
              <p:nvPr/>
            </p:nvGrpSpPr>
            <p:grpSpPr>
              <a:xfrm>
                <a:off x="887683" y="4088904"/>
                <a:ext cx="766116" cy="1239636"/>
                <a:chOff x="816034" y="3001566"/>
                <a:chExt cx="475834" cy="769936"/>
              </a:xfrm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CC273672-AC31-414E-9163-F3B87DE89511}"/>
                    </a:ext>
                  </a:extLst>
                </p:cNvPr>
                <p:cNvSpPr/>
                <p:nvPr/>
              </p:nvSpPr>
              <p:spPr>
                <a:xfrm>
                  <a:off x="816034" y="3390502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17841240-9EEE-4F2E-92E1-E996294C3C93}"/>
                    </a:ext>
                  </a:extLst>
                </p:cNvPr>
                <p:cNvSpPr/>
                <p:nvPr/>
              </p:nvSpPr>
              <p:spPr>
                <a:xfrm flipV="1">
                  <a:off x="816034" y="3001566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253FF1CD-7FDA-497E-A24A-6B43718AE1BA}"/>
                  </a:ext>
                </a:extLst>
              </p:cNvPr>
              <p:cNvSpPr/>
              <p:nvPr/>
            </p:nvSpPr>
            <p:spPr>
              <a:xfrm>
                <a:off x="1844824" y="4715111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1CFC4197-C3E4-471F-9E78-6A26505E1DC7}"/>
                  </a:ext>
                </a:extLst>
              </p:cNvPr>
              <p:cNvSpPr/>
              <p:nvPr/>
            </p:nvSpPr>
            <p:spPr>
              <a:xfrm flipV="1">
                <a:off x="1844824" y="4088904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0D5F872-DC42-4F40-9FD5-908067A65764}"/>
                  </a:ext>
                </a:extLst>
              </p:cNvPr>
              <p:cNvSpPr/>
              <p:nvPr/>
            </p:nvSpPr>
            <p:spPr>
              <a:xfrm>
                <a:off x="2320684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838D1F6-5F73-41EC-9E5F-92899BC7355E}"/>
                  </a:ext>
                </a:extLst>
              </p:cNvPr>
              <p:cNvSpPr/>
              <p:nvPr/>
            </p:nvSpPr>
            <p:spPr>
              <a:xfrm flipH="1">
                <a:off x="538248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B3605A-633B-4DCF-9B4F-D991529BB757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1" cy="2804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8468D4-2853-4E58-892A-FBBEB5E457C2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850014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attempts at drawing reflections.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reflections that are not symmetrical. Explain why.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A0917-8D20-4756-A68D-5EB2CF824937}"/>
              </a:ext>
            </a:extLst>
          </p:cNvPr>
          <p:cNvGrpSpPr/>
          <p:nvPr/>
        </p:nvGrpSpPr>
        <p:grpSpPr>
          <a:xfrm>
            <a:off x="1754256" y="1467984"/>
            <a:ext cx="5635486" cy="2516959"/>
            <a:chOff x="346353" y="6894914"/>
            <a:chExt cx="2891895" cy="12915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6C82A9-D16C-4991-BF1D-802E4D3C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68428" y="6894914"/>
              <a:ext cx="869820" cy="10162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A6459-F30D-4615-B8F3-F56E287D6D5C}"/>
                </a:ext>
              </a:extLst>
            </p:cNvPr>
            <p:cNvSpPr txBox="1"/>
            <p:nvPr/>
          </p:nvSpPr>
          <p:spPr>
            <a:xfrm>
              <a:off x="466331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C0A4-AB87-43D8-B1AE-A76B68A91B50}"/>
                </a:ext>
              </a:extLst>
            </p:cNvPr>
            <p:cNvSpPr txBox="1"/>
            <p:nvPr/>
          </p:nvSpPr>
          <p:spPr>
            <a:xfrm>
              <a:off x="1443506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EF5A5-06E2-4E2C-BA8E-456ED236A53C}"/>
                </a:ext>
              </a:extLst>
            </p:cNvPr>
            <p:cNvSpPr txBox="1"/>
            <p:nvPr/>
          </p:nvSpPr>
          <p:spPr>
            <a:xfrm>
              <a:off x="2486364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DE4A0F-39D3-456B-A438-1F903513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99" y="6895445"/>
              <a:ext cx="868910" cy="1015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E96FC3-948E-415C-9919-AC0001F2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3" y="6895445"/>
              <a:ext cx="819727" cy="1015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CB4CD4-5A9B-40EC-8454-9EBB6F715833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56735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attempts at drawing reflections.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reflections that are not symmetrical.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Shapes A and B are not symmetrical. The right-hand part of shape A is narrower than the left-hand side. The top-right-hand corner of reflection B is higher and further out than the top-left-hand corner.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A0917-8D20-4756-A68D-5EB2CF824937}"/>
              </a:ext>
            </a:extLst>
          </p:cNvPr>
          <p:cNvGrpSpPr/>
          <p:nvPr/>
        </p:nvGrpSpPr>
        <p:grpSpPr>
          <a:xfrm>
            <a:off x="1754256" y="1467984"/>
            <a:ext cx="5635486" cy="2516959"/>
            <a:chOff x="346353" y="6894914"/>
            <a:chExt cx="2891895" cy="12915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6C82A9-D16C-4991-BF1D-802E4D3C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68428" y="6894914"/>
              <a:ext cx="869820" cy="10162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A6459-F30D-4615-B8F3-F56E287D6D5C}"/>
                </a:ext>
              </a:extLst>
            </p:cNvPr>
            <p:cNvSpPr txBox="1"/>
            <p:nvPr/>
          </p:nvSpPr>
          <p:spPr>
            <a:xfrm>
              <a:off x="466331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C0A4-AB87-43D8-B1AE-A76B68A91B50}"/>
                </a:ext>
              </a:extLst>
            </p:cNvPr>
            <p:cNvSpPr txBox="1"/>
            <p:nvPr/>
          </p:nvSpPr>
          <p:spPr>
            <a:xfrm>
              <a:off x="1443506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EF5A5-06E2-4E2C-BA8E-456ED236A53C}"/>
                </a:ext>
              </a:extLst>
            </p:cNvPr>
            <p:cNvSpPr txBox="1"/>
            <p:nvPr/>
          </p:nvSpPr>
          <p:spPr>
            <a:xfrm>
              <a:off x="2486364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DE4A0F-39D3-456B-A438-1F903513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99" y="6895445"/>
              <a:ext cx="868910" cy="1015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E96FC3-948E-415C-9919-AC0001F2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3" y="6895445"/>
              <a:ext cx="819727" cy="1015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A3F9C7-442A-414D-8676-775690D6DED2}"/>
              </a:ext>
            </a:extLst>
          </p:cNvPr>
          <p:cNvSpPr txBox="1"/>
          <p:nvPr/>
        </p:nvSpPr>
        <p:spPr>
          <a:xfrm>
            <a:off x="8423563" y="598516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25424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to match the true statements to the shape.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A638D3-5942-453A-9A4F-D45D6CB98449}"/>
              </a:ext>
            </a:extLst>
          </p:cNvPr>
          <p:cNvGrpSpPr/>
          <p:nvPr/>
        </p:nvGrpSpPr>
        <p:grpSpPr>
          <a:xfrm>
            <a:off x="854091" y="2140780"/>
            <a:ext cx="7509657" cy="3244382"/>
            <a:chOff x="2618367" y="515071"/>
            <a:chExt cx="5186304" cy="22406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B7ED18-D339-4396-82D4-8E1282674EC8}"/>
                </a:ext>
              </a:extLst>
            </p:cNvPr>
            <p:cNvSpPr/>
            <p:nvPr/>
          </p:nvSpPr>
          <p:spPr>
            <a:xfrm>
              <a:off x="4578011" y="2007181"/>
              <a:ext cx="1326047" cy="748519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C8915F-A039-47D9-87C3-3A7711A954AD}"/>
                </a:ext>
              </a:extLst>
            </p:cNvPr>
            <p:cNvSpPr txBox="1"/>
            <p:nvPr/>
          </p:nvSpPr>
          <p:spPr>
            <a:xfrm>
              <a:off x="2812699" y="1145333"/>
              <a:ext cx="177927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5 right angles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17A430-7F4E-4FE5-B590-83AA95745632}"/>
                </a:ext>
              </a:extLst>
            </p:cNvPr>
            <p:cNvSpPr txBox="1"/>
            <p:nvPr/>
          </p:nvSpPr>
          <p:spPr>
            <a:xfrm>
              <a:off x="4467978" y="515071"/>
              <a:ext cx="143608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is a rectangle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D7FC56-4088-4C88-B96B-61DFA1E4A2B9}"/>
                </a:ext>
              </a:extLst>
            </p:cNvPr>
            <p:cNvSpPr txBox="1"/>
            <p:nvPr/>
          </p:nvSpPr>
          <p:spPr>
            <a:xfrm>
              <a:off x="6167803" y="1145333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3 sides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21DE99-389A-4C86-9363-64A1AB5A4C40}"/>
                </a:ext>
              </a:extLst>
            </p:cNvPr>
            <p:cNvSpPr txBox="1"/>
            <p:nvPr/>
          </p:nvSpPr>
          <p:spPr>
            <a:xfrm>
              <a:off x="2618367" y="1775596"/>
              <a:ext cx="1596606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equal sides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CEC56-3FE6-4AF2-B96A-2242CD6406A3}"/>
                </a:ext>
              </a:extLst>
            </p:cNvPr>
            <p:cNvSpPr txBox="1"/>
            <p:nvPr/>
          </p:nvSpPr>
          <p:spPr>
            <a:xfrm>
              <a:off x="6604394" y="1775596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It has 4 sides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4025D7-5018-47B0-B1D9-12BC3C56617F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9113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lines to match the true statements to the shape.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887A09-7E2E-42C0-B98E-C9B9332388C4}"/>
              </a:ext>
            </a:extLst>
          </p:cNvPr>
          <p:cNvCxnSpPr>
            <a:cxnSpLocks/>
          </p:cNvCxnSpPr>
          <p:nvPr/>
        </p:nvCxnSpPr>
        <p:spPr>
          <a:xfrm flipH="1">
            <a:off x="5611701" y="4317111"/>
            <a:ext cx="1093731" cy="497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5A889-6EB5-4F7C-B4A8-F6611F25511C}"/>
              </a:ext>
            </a:extLst>
          </p:cNvPr>
          <p:cNvCxnSpPr>
            <a:cxnSpLocks/>
          </p:cNvCxnSpPr>
          <p:nvPr/>
        </p:nvCxnSpPr>
        <p:spPr>
          <a:xfrm>
            <a:off x="4613192" y="2540890"/>
            <a:ext cx="1" cy="1760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7B0428-ADDE-4A94-97DC-1742059689B4}"/>
              </a:ext>
            </a:extLst>
          </p:cNvPr>
          <p:cNvGrpSpPr/>
          <p:nvPr/>
        </p:nvGrpSpPr>
        <p:grpSpPr>
          <a:xfrm>
            <a:off x="854091" y="2140780"/>
            <a:ext cx="7509657" cy="3244382"/>
            <a:chOff x="2618367" y="515071"/>
            <a:chExt cx="5186304" cy="22406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C4367-4A54-4919-88D7-D00B61AE2B89}"/>
                </a:ext>
              </a:extLst>
            </p:cNvPr>
            <p:cNvSpPr/>
            <p:nvPr/>
          </p:nvSpPr>
          <p:spPr>
            <a:xfrm>
              <a:off x="4578011" y="2007181"/>
              <a:ext cx="1326047" cy="748519"/>
            </a:xfrm>
            <a:prstGeom prst="rec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0B6BA0-46AB-4AD8-8227-704C0F96B24A}"/>
                </a:ext>
              </a:extLst>
            </p:cNvPr>
            <p:cNvSpPr txBox="1"/>
            <p:nvPr/>
          </p:nvSpPr>
          <p:spPr>
            <a:xfrm>
              <a:off x="2812699" y="1145333"/>
              <a:ext cx="177927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It has 5 right angles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05F9FD-5D0F-4053-B9C3-7584CEC91487}"/>
                </a:ext>
              </a:extLst>
            </p:cNvPr>
            <p:cNvSpPr txBox="1"/>
            <p:nvPr/>
          </p:nvSpPr>
          <p:spPr>
            <a:xfrm>
              <a:off x="4467978" y="515071"/>
              <a:ext cx="1436081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It is a rectangle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8240DF-A6C2-4D45-9B74-EA5BDF8DB06F}"/>
                </a:ext>
              </a:extLst>
            </p:cNvPr>
            <p:cNvSpPr txBox="1"/>
            <p:nvPr/>
          </p:nvSpPr>
          <p:spPr>
            <a:xfrm>
              <a:off x="6167803" y="1145333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It has 3 sides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8F8D85-AB9D-413B-8210-0B367F35DBC4}"/>
                </a:ext>
              </a:extLst>
            </p:cNvPr>
            <p:cNvSpPr txBox="1"/>
            <p:nvPr/>
          </p:nvSpPr>
          <p:spPr>
            <a:xfrm>
              <a:off x="2618367" y="1775596"/>
              <a:ext cx="1596606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It has equal sides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CF024A-566F-4D29-876C-FE65C054B12A}"/>
                </a:ext>
              </a:extLst>
            </p:cNvPr>
            <p:cNvSpPr txBox="1"/>
            <p:nvPr/>
          </p:nvSpPr>
          <p:spPr>
            <a:xfrm>
              <a:off x="6604394" y="1775596"/>
              <a:ext cx="1200277" cy="27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It has 4 sides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7B533A-5480-4D2A-B6F5-2662A44571B2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09198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to describe the shape.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sides.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right angles.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pair of parallel sides.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A547B88-268D-4C93-9E97-F78C25179454}"/>
              </a:ext>
            </a:extLst>
          </p:cNvPr>
          <p:cNvSpPr/>
          <p:nvPr/>
        </p:nvSpPr>
        <p:spPr>
          <a:xfrm>
            <a:off x="6164826" y="2154113"/>
            <a:ext cx="1990775" cy="2549774"/>
          </a:xfrm>
          <a:prstGeom prst="trapezoid">
            <a:avLst/>
          </a:prstGeom>
          <a:solidFill>
            <a:srgbClr val="FFFFB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68738-CE6B-4F37-BF71-85987F7F3ADF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2060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blanks to describe the shape.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sides.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right angles. </a:t>
            </a:r>
          </a:p>
          <a:p>
            <a:pPr lvl="0" defTabSz="685800">
              <a:lnSpc>
                <a:spcPct val="30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pair of parallel sides.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6A547B88-268D-4C93-9E97-F78C25179454}"/>
              </a:ext>
            </a:extLst>
          </p:cNvPr>
          <p:cNvSpPr/>
          <p:nvPr/>
        </p:nvSpPr>
        <p:spPr>
          <a:xfrm>
            <a:off x="6164826" y="2154113"/>
            <a:ext cx="1990775" cy="2549774"/>
          </a:xfrm>
          <a:prstGeom prst="trapezoid">
            <a:avLst/>
          </a:prstGeom>
          <a:solidFill>
            <a:srgbClr val="FFFFB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C70DD6-4FD4-4E1A-A516-C2332D205830}"/>
              </a:ext>
            </a:extLst>
          </p:cNvPr>
          <p:cNvSpPr/>
          <p:nvPr/>
        </p:nvSpPr>
        <p:spPr>
          <a:xfrm>
            <a:off x="2387122" y="18660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FBFD8-A300-496C-A134-50419D048F40}"/>
              </a:ext>
            </a:extLst>
          </p:cNvPr>
          <p:cNvSpPr/>
          <p:nvPr/>
        </p:nvSpPr>
        <p:spPr>
          <a:xfrm>
            <a:off x="1297268" y="277344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89A28-AE63-4384-8442-02C7AE8DD2B5}"/>
              </a:ext>
            </a:extLst>
          </p:cNvPr>
          <p:cNvSpPr/>
          <p:nvPr/>
        </p:nvSpPr>
        <p:spPr>
          <a:xfrm>
            <a:off x="1288390" y="369332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00529-4087-4AE5-93E9-90B69D611EAF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3738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shape using the description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sides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right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have you drawn?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D1374-2E4C-4B43-B369-6CFAD93815B8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4043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shape using the description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 has: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sides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 right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shape have you drawn?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8C9B5-6F9A-4FD5-A415-F6BF99C7180A}"/>
              </a:ext>
            </a:extLst>
          </p:cNvPr>
          <p:cNvGrpSpPr/>
          <p:nvPr/>
        </p:nvGrpSpPr>
        <p:grpSpPr>
          <a:xfrm>
            <a:off x="1887793" y="4485860"/>
            <a:ext cx="5368414" cy="1376516"/>
            <a:chOff x="1592825" y="4267201"/>
            <a:chExt cx="5368414" cy="13765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76C799-641F-4972-8DB0-D2072181F953}"/>
                </a:ext>
              </a:extLst>
            </p:cNvPr>
            <p:cNvSpPr/>
            <p:nvPr/>
          </p:nvSpPr>
          <p:spPr>
            <a:xfrm>
              <a:off x="1592825" y="4267201"/>
              <a:ext cx="1376516" cy="1376516"/>
            </a:xfrm>
            <a:prstGeom prst="rect">
              <a:avLst/>
            </a:prstGeom>
            <a:solidFill>
              <a:srgbClr val="FEB4AC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D8766-6E3C-4F82-9EDB-DFAE8062DA37}"/>
                </a:ext>
              </a:extLst>
            </p:cNvPr>
            <p:cNvSpPr/>
            <p:nvPr/>
          </p:nvSpPr>
          <p:spPr>
            <a:xfrm>
              <a:off x="4154129" y="4267201"/>
              <a:ext cx="2807110" cy="1376516"/>
            </a:xfrm>
            <a:prstGeom prst="rect">
              <a:avLst/>
            </a:prstGeom>
            <a:solidFill>
              <a:srgbClr val="FEB4AC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460DB0-EE37-490F-ABD0-44C3830483AA}"/>
              </a:ext>
            </a:extLst>
          </p:cNvPr>
          <p:cNvSpPr txBox="1"/>
          <p:nvPr/>
        </p:nvSpPr>
        <p:spPr>
          <a:xfrm>
            <a:off x="8436864" y="59862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47566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5c7a0828-c5e4-45f8-a074-18a8fdc88e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4A9F00-AF8E-4616-9FF0-8C22F095A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</TotalTime>
  <Words>952</Words>
  <Application>Microsoft Office PowerPoint</Application>
  <PresentationFormat>On-screen Show (4:3)</PresentationFormat>
  <Paragraphs>566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SassoonCRInfantMedium</vt:lpstr>
      <vt:lpstr>Office Theme</vt:lpstr>
      <vt:lpstr>Step 6 Tuesday 21st July 2020 Year 3:  Lo: I can identify horizontal and vertical lines and pairs of perpendicular and parallel lines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22nd July 2020  Lo: I can use reasoning and problem-solving to  identify horizontal and vertical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7 Thursday 23rd July 2020 Year 4:I can draw the  lines of symmetry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7 Friday 24th July 2020   Friday 24th July 2020 Year 4: I can use reasoning problem-solving to draw lines of Symmetry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Enamul Hussain</cp:lastModifiedBy>
  <cp:revision>17</cp:revision>
  <dcterms:created xsi:type="dcterms:W3CDTF">2018-03-17T10:08:43Z</dcterms:created>
  <dcterms:modified xsi:type="dcterms:W3CDTF">2020-07-14T13:52:05Z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