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86" r:id="rId5"/>
    <p:sldId id="387" r:id="rId6"/>
    <p:sldId id="362" r:id="rId7"/>
    <p:sldId id="363" r:id="rId8"/>
    <p:sldId id="365" r:id="rId9"/>
    <p:sldId id="388" r:id="rId10"/>
    <p:sldId id="366" r:id="rId11"/>
    <p:sldId id="389" r:id="rId12"/>
    <p:sldId id="370" r:id="rId13"/>
    <p:sldId id="390" r:id="rId14"/>
    <p:sldId id="371" r:id="rId15"/>
    <p:sldId id="391" r:id="rId16"/>
    <p:sldId id="373" r:id="rId17"/>
    <p:sldId id="392" r:id="rId18"/>
    <p:sldId id="375" r:id="rId19"/>
    <p:sldId id="394" r:id="rId20"/>
    <p:sldId id="393" r:id="rId21"/>
    <p:sldId id="395" r:id="rId22"/>
    <p:sldId id="396" r:id="rId23"/>
    <p:sldId id="397" r:id="rId24"/>
    <p:sldId id="384" r:id="rId25"/>
    <p:sldId id="308" r:id="rId26"/>
    <p:sldId id="361" r:id="rId27"/>
    <p:sldId id="398" r:id="rId28"/>
    <p:sldId id="399" r:id="rId29"/>
    <p:sldId id="400" r:id="rId30"/>
    <p:sldId id="401" r:id="rId31"/>
    <p:sldId id="402" r:id="rId32"/>
    <p:sldId id="374" r:id="rId33"/>
    <p:sldId id="364" r:id="rId34"/>
    <p:sldId id="403" r:id="rId35"/>
    <p:sldId id="377" r:id="rId36"/>
    <p:sldId id="378" r:id="rId37"/>
    <p:sldId id="404" r:id="rId38"/>
    <p:sldId id="405" r:id="rId39"/>
    <p:sldId id="406" r:id="rId40"/>
    <p:sldId id="40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D9"/>
    <a:srgbClr val="FFC1B3"/>
    <a:srgbClr val="FF3300"/>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114" d="100"/>
          <a:sy n="114" d="100"/>
        </p:scale>
        <p:origin x="15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7721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17810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860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88577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66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25561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87334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8092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6064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75399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92205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92120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48657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40886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47700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7002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43C518-2E58-4E98-8F61-29A47E1D445A}" type="datetimeFigureOut">
              <a:rPr lang="en-GB" smtClean="0"/>
              <a:t>22/04/2020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2025586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Summer Block 1 – Converting Units – Step 2</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About This Resource:</a:t>
            </a:r>
          </a:p>
          <a:p>
            <a:pPr lvl="0">
              <a:defRPr/>
            </a:pPr>
            <a:endParaRPr lang="en-GB" sz="1050" b="1" dirty="0">
              <a:solidFill>
                <a:prstClr val="black"/>
              </a:solidFill>
              <a:latin typeface="Century Gothic" panose="020B0502020202020204" pitchFamily="34" charset="0"/>
            </a:endParaRPr>
          </a:p>
          <a:p>
            <a:pPr lvl="0" defTabSz="457200">
              <a:defRPr/>
            </a:pPr>
            <a:endParaRPr lang="en-GB" sz="105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teaching of the small steps. It includes a starter activity suitable for the year group and an example of each question from the Varied Fluency and Reasoning and Problem Solving resources also provided in the tasks. Each slide has the year group identified in the bottom right-hand corner. I recommend that you look through this PowerPoint in advance and decide whether to work through all examples provided or a selection of them depending on the needs of your child.</a:t>
            </a:r>
          </a:p>
          <a:p>
            <a:pPr lvl="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The PowerPoint has been dated for the week, so please work your way through it each day.</a:t>
            </a:r>
            <a:endParaRPr lang="en-GB" sz="1050" b="1" dirty="0">
              <a:solidFill>
                <a:prstClr val="black"/>
              </a:solidFill>
              <a:latin typeface="Century Gothic" panose="020B0502020202020204" pitchFamily="34" charset="0"/>
            </a:endParaRPr>
          </a:p>
          <a:p>
            <a:pPr lvl="0">
              <a:defRPr/>
            </a:pPr>
            <a:endParaRPr lang="en-GB" sz="1050" b="1" dirty="0">
              <a:solidFill>
                <a:prstClr val="black"/>
              </a:solidFill>
              <a:latin typeface="Century Gothic" panose="020B0502020202020204" pitchFamily="34" charset="0"/>
            </a:endParaRPr>
          </a:p>
          <a:p>
            <a:pPr lvl="0" defTabSz="457200">
              <a:defRPr/>
            </a:pPr>
            <a:endParaRPr lang="en-GB" sz="105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1553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these mixed measurements from smallest to largest.</a:t>
            </a:r>
            <a:endParaRPr lang="en-GB" sz="2000" b="1" u="sng" dirty="0">
              <a:solidFill>
                <a:schemeClr val="tx1"/>
              </a:solidFill>
              <a:latin typeface="Century Gothic" panose="020B0502020202020204" pitchFamily="34" charset="0"/>
            </a:endParaRPr>
          </a:p>
        </p:txBody>
      </p:sp>
      <p:sp>
        <p:nvSpPr>
          <p:cNvPr id="7" name="Rounded Rectangle 2">
            <a:extLst>
              <a:ext uri="{FF2B5EF4-FFF2-40B4-BE49-F238E27FC236}">
                <a16:creationId xmlns:a16="http://schemas.microsoft.com/office/drawing/2014/main" id="{63273FA4-ECDB-41FC-8D4A-2B2DB03880E5}"/>
              </a:ext>
            </a:extLst>
          </p:cNvPr>
          <p:cNvSpPr/>
          <p:nvPr/>
        </p:nvSpPr>
        <p:spPr>
          <a:xfrm>
            <a:off x="408194" y="4992190"/>
            <a:ext cx="1548000" cy="828000"/>
          </a:xfrm>
          <a:prstGeom prst="roundRect">
            <a:avLst/>
          </a:prstGeom>
          <a:solidFill>
            <a:srgbClr val="FFE0D9"/>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50ml</a:t>
            </a:r>
          </a:p>
        </p:txBody>
      </p:sp>
      <p:sp>
        <p:nvSpPr>
          <p:cNvPr id="9" name="Rounded Rectangle 36">
            <a:extLst>
              <a:ext uri="{FF2B5EF4-FFF2-40B4-BE49-F238E27FC236}">
                <a16:creationId xmlns:a16="http://schemas.microsoft.com/office/drawing/2014/main" id="{EFE75E26-77E8-471F-B183-C3AF9B69D9DD}"/>
              </a:ext>
            </a:extLst>
          </p:cNvPr>
          <p:cNvSpPr/>
          <p:nvPr/>
        </p:nvSpPr>
        <p:spPr>
          <a:xfrm>
            <a:off x="2094596" y="4992190"/>
            <a:ext cx="1548000" cy="828000"/>
          </a:xfrm>
          <a:prstGeom prst="roundRect">
            <a:avLst/>
          </a:prstGeom>
          <a:solidFill>
            <a:srgbClr val="FFE0D9"/>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0.5L</a:t>
            </a:r>
          </a:p>
        </p:txBody>
      </p:sp>
      <p:sp>
        <p:nvSpPr>
          <p:cNvPr id="10" name="Rounded Rectangle 38">
            <a:extLst>
              <a:ext uri="{FF2B5EF4-FFF2-40B4-BE49-F238E27FC236}">
                <a16:creationId xmlns:a16="http://schemas.microsoft.com/office/drawing/2014/main" id="{838CC2C9-B86B-4727-9D18-51DC32A92886}"/>
              </a:ext>
            </a:extLst>
          </p:cNvPr>
          <p:cNvSpPr/>
          <p:nvPr/>
        </p:nvSpPr>
        <p:spPr>
          <a:xfrm>
            <a:off x="5467400" y="4992190"/>
            <a:ext cx="1548000" cy="828000"/>
          </a:xfrm>
          <a:prstGeom prst="roundRect">
            <a:avLst/>
          </a:prstGeom>
          <a:solidFill>
            <a:srgbClr val="FFE0D9"/>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5.0L</a:t>
            </a:r>
          </a:p>
        </p:txBody>
      </p:sp>
      <p:sp>
        <p:nvSpPr>
          <p:cNvPr id="11" name="Rounded Rectangle 40">
            <a:extLst>
              <a:ext uri="{FF2B5EF4-FFF2-40B4-BE49-F238E27FC236}">
                <a16:creationId xmlns:a16="http://schemas.microsoft.com/office/drawing/2014/main" id="{0A729816-E2F6-42BB-8BD0-B03CA50424E6}"/>
              </a:ext>
            </a:extLst>
          </p:cNvPr>
          <p:cNvSpPr/>
          <p:nvPr/>
        </p:nvSpPr>
        <p:spPr>
          <a:xfrm>
            <a:off x="3780998" y="4992190"/>
            <a:ext cx="1548000" cy="828000"/>
          </a:xfrm>
          <a:prstGeom prst="roundRect">
            <a:avLst/>
          </a:prstGeom>
          <a:solidFill>
            <a:srgbClr val="FFE0D9"/>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550ml</a:t>
            </a:r>
          </a:p>
        </p:txBody>
      </p:sp>
      <p:sp>
        <p:nvSpPr>
          <p:cNvPr id="12" name="Rounded Rectangle 42">
            <a:extLst>
              <a:ext uri="{FF2B5EF4-FFF2-40B4-BE49-F238E27FC236}">
                <a16:creationId xmlns:a16="http://schemas.microsoft.com/office/drawing/2014/main" id="{6F559344-6281-4912-AFA6-AE7F02ED13CE}"/>
              </a:ext>
            </a:extLst>
          </p:cNvPr>
          <p:cNvSpPr/>
          <p:nvPr/>
        </p:nvSpPr>
        <p:spPr>
          <a:xfrm>
            <a:off x="7153800" y="4992190"/>
            <a:ext cx="1548000" cy="828000"/>
          </a:xfrm>
          <a:prstGeom prst="roundRect">
            <a:avLst/>
          </a:prstGeom>
          <a:solidFill>
            <a:srgbClr val="FFE0D9"/>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5.5L</a:t>
            </a:r>
          </a:p>
        </p:txBody>
      </p:sp>
      <p:sp>
        <p:nvSpPr>
          <p:cNvPr id="13" name="Rounded Rectangle 2">
            <a:extLst>
              <a:ext uri="{FF2B5EF4-FFF2-40B4-BE49-F238E27FC236}">
                <a16:creationId xmlns:a16="http://schemas.microsoft.com/office/drawing/2014/main" id="{313BD045-8727-4A82-8637-42916C57546C}"/>
              </a:ext>
            </a:extLst>
          </p:cNvPr>
          <p:cNvSpPr/>
          <p:nvPr/>
        </p:nvSpPr>
        <p:spPr>
          <a:xfrm>
            <a:off x="792350" y="2008488"/>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50000"/>
                  </a:schemeClr>
                </a:solidFill>
                <a:latin typeface="Century Gothic" panose="020B0502020202020204" pitchFamily="34" charset="0"/>
              </a:rPr>
              <a:t>50ml</a:t>
            </a:r>
          </a:p>
        </p:txBody>
      </p:sp>
      <p:sp>
        <p:nvSpPr>
          <p:cNvPr id="14" name="Rounded Rectangle 36">
            <a:extLst>
              <a:ext uri="{FF2B5EF4-FFF2-40B4-BE49-F238E27FC236}">
                <a16:creationId xmlns:a16="http://schemas.microsoft.com/office/drawing/2014/main" id="{D5229F6F-9612-439C-A867-E31C9E8BC621}"/>
              </a:ext>
            </a:extLst>
          </p:cNvPr>
          <p:cNvSpPr/>
          <p:nvPr/>
        </p:nvSpPr>
        <p:spPr>
          <a:xfrm>
            <a:off x="2202562" y="3628683"/>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50000"/>
                  </a:schemeClr>
                </a:solidFill>
                <a:latin typeface="Century Gothic" panose="020B0502020202020204" pitchFamily="34" charset="0"/>
              </a:rPr>
              <a:t>0.5L</a:t>
            </a:r>
          </a:p>
        </p:txBody>
      </p:sp>
      <p:sp>
        <p:nvSpPr>
          <p:cNvPr id="15" name="Rounded Rectangle 38">
            <a:extLst>
              <a:ext uri="{FF2B5EF4-FFF2-40B4-BE49-F238E27FC236}">
                <a16:creationId xmlns:a16="http://schemas.microsoft.com/office/drawing/2014/main" id="{068C81F4-044F-4153-A9BB-C1BFF84A7736}"/>
              </a:ext>
            </a:extLst>
          </p:cNvPr>
          <p:cNvSpPr/>
          <p:nvPr/>
        </p:nvSpPr>
        <p:spPr>
          <a:xfrm>
            <a:off x="3612774" y="2008488"/>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50000"/>
                  </a:schemeClr>
                </a:solidFill>
                <a:latin typeface="Century Gothic" panose="020B0502020202020204" pitchFamily="34" charset="0"/>
              </a:rPr>
              <a:t>5.0L</a:t>
            </a:r>
          </a:p>
        </p:txBody>
      </p:sp>
      <p:sp>
        <p:nvSpPr>
          <p:cNvPr id="20" name="Rounded Rectangle 40">
            <a:extLst>
              <a:ext uri="{FF2B5EF4-FFF2-40B4-BE49-F238E27FC236}">
                <a16:creationId xmlns:a16="http://schemas.microsoft.com/office/drawing/2014/main" id="{65C3F536-DB32-43A3-A736-C9131329A2F4}"/>
              </a:ext>
            </a:extLst>
          </p:cNvPr>
          <p:cNvSpPr/>
          <p:nvPr/>
        </p:nvSpPr>
        <p:spPr>
          <a:xfrm>
            <a:off x="5022986" y="3628683"/>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50000"/>
                  </a:schemeClr>
                </a:solidFill>
                <a:latin typeface="Century Gothic" panose="020B0502020202020204" pitchFamily="34" charset="0"/>
              </a:rPr>
              <a:t>550ml</a:t>
            </a:r>
          </a:p>
        </p:txBody>
      </p:sp>
      <p:sp>
        <p:nvSpPr>
          <p:cNvPr id="21" name="Rounded Rectangle 42">
            <a:extLst>
              <a:ext uri="{FF2B5EF4-FFF2-40B4-BE49-F238E27FC236}">
                <a16:creationId xmlns:a16="http://schemas.microsoft.com/office/drawing/2014/main" id="{DB4FB2E8-9624-4AA4-8FF7-5FC030CD1989}"/>
              </a:ext>
            </a:extLst>
          </p:cNvPr>
          <p:cNvSpPr/>
          <p:nvPr/>
        </p:nvSpPr>
        <p:spPr>
          <a:xfrm>
            <a:off x="6433199" y="2008488"/>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50000"/>
                  </a:schemeClr>
                </a:solidFill>
                <a:latin typeface="Century Gothic" panose="020B0502020202020204" pitchFamily="34" charset="0"/>
              </a:rPr>
              <a:t>5.5L</a:t>
            </a:r>
          </a:p>
        </p:txBody>
      </p:sp>
      <p:sp>
        <p:nvSpPr>
          <p:cNvPr id="22" name="TextBox 21">
            <a:extLst>
              <a:ext uri="{FF2B5EF4-FFF2-40B4-BE49-F238E27FC236}">
                <a16:creationId xmlns:a16="http://schemas.microsoft.com/office/drawing/2014/main" id="{977BAE2E-CDFC-4587-936C-12748BD665CB}"/>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252148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lines to match the equivalent measurements.</a:t>
            </a:r>
          </a:p>
          <a:p>
            <a:endParaRPr lang="en-GB" sz="1600" b="1" u="sng" dirty="0">
              <a:solidFill>
                <a:schemeClr val="bg2">
                  <a:lumMod val="5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CA9BF300-22FD-49BE-A6BA-F6D9388F47C6}"/>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graphicFrame>
        <p:nvGraphicFramePr>
          <p:cNvPr id="7" name="Table 6">
            <a:extLst>
              <a:ext uri="{FF2B5EF4-FFF2-40B4-BE49-F238E27FC236}">
                <a16:creationId xmlns:a16="http://schemas.microsoft.com/office/drawing/2014/main" id="{D0DF2AA3-D90F-4BF3-9961-6DD4C0057AA7}"/>
              </a:ext>
            </a:extLst>
          </p:cNvPr>
          <p:cNvGraphicFramePr>
            <a:graphicFrameLocks noGrp="1"/>
          </p:cNvGraphicFramePr>
          <p:nvPr>
            <p:extLst>
              <p:ext uri="{D42A27DB-BD31-4B8C-83A1-F6EECF244321}">
                <p14:modId xmlns:p14="http://schemas.microsoft.com/office/powerpoint/2010/main" val="3356748634"/>
              </p:ext>
            </p:extLst>
          </p:nvPr>
        </p:nvGraphicFramePr>
        <p:xfrm>
          <a:off x="1773059" y="1731106"/>
          <a:ext cx="5597882" cy="2889844"/>
        </p:xfrm>
        <a:graphic>
          <a:graphicData uri="http://schemas.openxmlformats.org/drawingml/2006/table">
            <a:tbl>
              <a:tblPr firstRow="1" bandRow="1">
                <a:tableStyleId>{5940675A-B579-460E-94D1-54222C63F5DA}</a:tableStyleId>
              </a:tblPr>
              <a:tblGrid>
                <a:gridCol w="1694533">
                  <a:extLst>
                    <a:ext uri="{9D8B030D-6E8A-4147-A177-3AD203B41FA5}">
                      <a16:colId xmlns:a16="http://schemas.microsoft.com/office/drawing/2014/main" val="700066297"/>
                    </a:ext>
                  </a:extLst>
                </a:gridCol>
                <a:gridCol w="1104408">
                  <a:extLst>
                    <a:ext uri="{9D8B030D-6E8A-4147-A177-3AD203B41FA5}">
                      <a16:colId xmlns:a16="http://schemas.microsoft.com/office/drawing/2014/main" val="1997051317"/>
                    </a:ext>
                  </a:extLst>
                </a:gridCol>
                <a:gridCol w="1080152">
                  <a:extLst>
                    <a:ext uri="{9D8B030D-6E8A-4147-A177-3AD203B41FA5}">
                      <a16:colId xmlns:a16="http://schemas.microsoft.com/office/drawing/2014/main" val="1049948218"/>
                    </a:ext>
                  </a:extLst>
                </a:gridCol>
                <a:gridCol w="1718789">
                  <a:extLst>
                    <a:ext uri="{9D8B030D-6E8A-4147-A177-3AD203B41FA5}">
                      <a16:colId xmlns:a16="http://schemas.microsoft.com/office/drawing/2014/main" val="4040648106"/>
                    </a:ext>
                  </a:extLst>
                </a:gridCol>
              </a:tblGrid>
              <a:tr h="722461">
                <a:tc>
                  <a:txBody>
                    <a:bodyPr/>
                    <a:lstStyle/>
                    <a:p>
                      <a:pPr algn="ctr"/>
                      <a:r>
                        <a:rPr lang="en-GB" sz="2400" b="1" dirty="0">
                          <a:latin typeface="Century Gothic" panose="020B0502020202020204" pitchFamily="34" charset="0"/>
                        </a:rPr>
                        <a:t>2,750ml</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en-GB" sz="2400" b="1" dirty="0">
                          <a:latin typeface="Century Gothic" panose="020B0502020202020204" pitchFamily="34" charset="0"/>
                        </a:rPr>
                        <a:t>1,400ml</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124631"/>
                  </a:ext>
                </a:extLst>
              </a:tr>
              <a:tr h="722461">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en-GB" sz="2400" b="1" dirty="0">
                          <a:latin typeface="Century Gothic" panose="020B0502020202020204" pitchFamily="34" charset="0"/>
                        </a:rPr>
                        <a:t>4,750mm</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119765"/>
                  </a:ext>
                </a:extLst>
              </a:tr>
              <a:tr h="722461">
                <a:tc>
                  <a:txBody>
                    <a:bodyPr/>
                    <a:lstStyle/>
                    <a:p>
                      <a:pPr algn="ctr"/>
                      <a:r>
                        <a:rPr lang="en-GB" sz="2400" b="1" dirty="0">
                          <a:latin typeface="Century Gothic" panose="020B0502020202020204" pitchFamily="34" charset="0"/>
                        </a:rPr>
                        <a:t>1.4L</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en-GB" sz="2400" b="1" dirty="0">
                          <a:latin typeface="Century Gothic" panose="020B0502020202020204" pitchFamily="34" charset="0"/>
                        </a:rPr>
                        <a:t>2.75L</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418264"/>
                  </a:ext>
                </a:extLst>
              </a:tr>
              <a:tr h="722461">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en-GB" sz="2400" b="1" dirty="0">
                          <a:latin typeface="Century Gothic" panose="020B0502020202020204" pitchFamily="34" charset="0"/>
                        </a:rPr>
                        <a:t>3,750mm</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04699"/>
                  </a:ext>
                </a:extLst>
              </a:tr>
            </a:tbl>
          </a:graphicData>
        </a:graphic>
      </p:graphicFrame>
      <p:graphicFrame>
        <p:nvGraphicFramePr>
          <p:cNvPr id="9" name="Table 8">
            <a:extLst>
              <a:ext uri="{FF2B5EF4-FFF2-40B4-BE49-F238E27FC236}">
                <a16:creationId xmlns:a16="http://schemas.microsoft.com/office/drawing/2014/main" id="{955A1B3F-80F1-425E-816D-9627E226010D}"/>
              </a:ext>
            </a:extLst>
          </p:cNvPr>
          <p:cNvGraphicFramePr>
            <a:graphicFrameLocks noGrp="1"/>
          </p:cNvGraphicFramePr>
          <p:nvPr>
            <p:extLst>
              <p:ext uri="{D42A27DB-BD31-4B8C-83A1-F6EECF244321}">
                <p14:modId xmlns:p14="http://schemas.microsoft.com/office/powerpoint/2010/main" val="2988457081"/>
              </p:ext>
            </p:extLst>
          </p:nvPr>
        </p:nvGraphicFramePr>
        <p:xfrm>
          <a:off x="2039679" y="2460622"/>
          <a:ext cx="1136840" cy="715406"/>
        </p:xfrm>
        <a:graphic>
          <a:graphicData uri="http://schemas.openxmlformats.org/drawingml/2006/table">
            <a:tbl>
              <a:tblPr firstRow="1" bandRow="1">
                <a:tableStyleId>{1FECB4D8-DB02-4DC6-A0A2-4F2EBAE1DC90}</a:tableStyleId>
              </a:tblPr>
              <a:tblGrid>
                <a:gridCol w="395490">
                  <a:extLst>
                    <a:ext uri="{9D8B030D-6E8A-4147-A177-3AD203B41FA5}">
                      <a16:colId xmlns:a16="http://schemas.microsoft.com/office/drawing/2014/main" val="1044016141"/>
                    </a:ext>
                  </a:extLst>
                </a:gridCol>
                <a:gridCol w="273350">
                  <a:extLst>
                    <a:ext uri="{9D8B030D-6E8A-4147-A177-3AD203B41FA5}">
                      <a16:colId xmlns:a16="http://schemas.microsoft.com/office/drawing/2014/main" val="1131488306"/>
                    </a:ext>
                  </a:extLst>
                </a:gridCol>
                <a:gridCol w="468000">
                  <a:extLst>
                    <a:ext uri="{9D8B030D-6E8A-4147-A177-3AD203B41FA5}">
                      <a16:colId xmlns:a16="http://schemas.microsoft.com/office/drawing/2014/main" val="1410266241"/>
                    </a:ext>
                  </a:extLst>
                </a:gridCol>
              </a:tblGrid>
              <a:tr h="357703">
                <a:tc rowSpan="2">
                  <a:txBody>
                    <a:bodyPr/>
                    <a:lstStyle/>
                    <a:p>
                      <a:pPr algn="ctr"/>
                      <a:r>
                        <a:rPr lang="en-GB" sz="2400" b="1" dirty="0">
                          <a:solidFill>
                            <a:schemeClr val="tx1"/>
                          </a:solidFill>
                          <a:latin typeface="Century Gothic" panose="020B0502020202020204" pitchFamily="34" charset="0"/>
                        </a:rPr>
                        <a:t>3</a:t>
                      </a:r>
                    </a:p>
                  </a:txBody>
                  <a:tcPr marL="185045" marR="185045" marT="92523" marB="92523"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Century Gothic" panose="020B0502020202020204" pitchFamily="34" charset="0"/>
                        </a:rPr>
                        <a:t>3</a:t>
                      </a:r>
                    </a:p>
                  </a:txBody>
                  <a:tcPr marL="110974" marR="110974" marT="55485" marB="55485"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m</a:t>
                      </a:r>
                    </a:p>
                  </a:txBody>
                  <a:tcPr marL="110974" marR="110974" marT="55485" marB="55485"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57703">
                <a:tc vMerge="1">
                  <a:txBody>
                    <a:bodyPr/>
                    <a:lstStyle/>
                    <a:p>
                      <a:endParaRPr lang="en-GB" dirty="0"/>
                    </a:p>
                  </a:txBody>
                  <a:tcPr/>
                </a:tc>
                <a:tc>
                  <a:txBody>
                    <a:bodyPr/>
                    <a:lstStyle/>
                    <a:p>
                      <a:pPr algn="ctr"/>
                      <a:r>
                        <a:rPr lang="en-GB" sz="1600" b="1" dirty="0">
                          <a:solidFill>
                            <a:schemeClr val="tx1"/>
                          </a:solidFill>
                          <a:latin typeface="Century Gothic" panose="020B0502020202020204" pitchFamily="34" charset="0"/>
                        </a:rPr>
                        <a:t>4</a:t>
                      </a:r>
                    </a:p>
                  </a:txBody>
                  <a:tcPr marL="110974" marR="110974" marT="55485" marB="55485">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800" dirty="0">
                        <a:solidFill>
                          <a:schemeClr val="tx1"/>
                        </a:solidFill>
                        <a:latin typeface="SassoonCRInfantMedium" panose="02000603020000020003" pitchFamily="2" charset="77"/>
                      </a:endParaRPr>
                    </a:p>
                  </a:txBody>
                  <a:tcPr marL="54838" marR="54838" marT="27418" marB="27418">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graphicFrame>
        <p:nvGraphicFramePr>
          <p:cNvPr id="10" name="Table 9">
            <a:extLst>
              <a:ext uri="{FF2B5EF4-FFF2-40B4-BE49-F238E27FC236}">
                <a16:creationId xmlns:a16="http://schemas.microsoft.com/office/drawing/2014/main" id="{49367D51-24C2-4426-ABAE-E6E02462DDB9}"/>
              </a:ext>
            </a:extLst>
          </p:cNvPr>
          <p:cNvGraphicFramePr>
            <a:graphicFrameLocks noGrp="1"/>
          </p:cNvGraphicFramePr>
          <p:nvPr>
            <p:extLst>
              <p:ext uri="{D42A27DB-BD31-4B8C-83A1-F6EECF244321}">
                <p14:modId xmlns:p14="http://schemas.microsoft.com/office/powerpoint/2010/main" val="1942102368"/>
              </p:ext>
            </p:extLst>
          </p:nvPr>
        </p:nvGraphicFramePr>
        <p:xfrm>
          <a:off x="2039679" y="3904331"/>
          <a:ext cx="1136840" cy="715406"/>
        </p:xfrm>
        <a:graphic>
          <a:graphicData uri="http://schemas.openxmlformats.org/drawingml/2006/table">
            <a:tbl>
              <a:tblPr firstRow="1" bandRow="1">
                <a:tableStyleId>{1FECB4D8-DB02-4DC6-A0A2-4F2EBAE1DC90}</a:tableStyleId>
              </a:tblPr>
              <a:tblGrid>
                <a:gridCol w="395490">
                  <a:extLst>
                    <a:ext uri="{9D8B030D-6E8A-4147-A177-3AD203B41FA5}">
                      <a16:colId xmlns:a16="http://schemas.microsoft.com/office/drawing/2014/main" val="1044016141"/>
                    </a:ext>
                  </a:extLst>
                </a:gridCol>
                <a:gridCol w="273350">
                  <a:extLst>
                    <a:ext uri="{9D8B030D-6E8A-4147-A177-3AD203B41FA5}">
                      <a16:colId xmlns:a16="http://schemas.microsoft.com/office/drawing/2014/main" val="1131488306"/>
                    </a:ext>
                  </a:extLst>
                </a:gridCol>
                <a:gridCol w="468000">
                  <a:extLst>
                    <a:ext uri="{9D8B030D-6E8A-4147-A177-3AD203B41FA5}">
                      <a16:colId xmlns:a16="http://schemas.microsoft.com/office/drawing/2014/main" val="1410266241"/>
                    </a:ext>
                  </a:extLst>
                </a:gridCol>
              </a:tblGrid>
              <a:tr h="357703">
                <a:tc rowSpan="2">
                  <a:txBody>
                    <a:bodyPr/>
                    <a:lstStyle/>
                    <a:p>
                      <a:pPr algn="ctr"/>
                      <a:r>
                        <a:rPr lang="en-GB" sz="2400" b="1" dirty="0">
                          <a:solidFill>
                            <a:schemeClr val="tx1"/>
                          </a:solidFill>
                          <a:latin typeface="Century Gothic" panose="020B0502020202020204" pitchFamily="34" charset="0"/>
                        </a:rPr>
                        <a:t>4</a:t>
                      </a:r>
                    </a:p>
                  </a:txBody>
                  <a:tcPr marL="185045" marR="185045" marT="92523" marB="92523"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Century Gothic" panose="020B0502020202020204" pitchFamily="34" charset="0"/>
                        </a:rPr>
                        <a:t>3</a:t>
                      </a:r>
                    </a:p>
                  </a:txBody>
                  <a:tcPr marL="110974" marR="110974" marT="55485" marB="55485"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m</a:t>
                      </a:r>
                    </a:p>
                  </a:txBody>
                  <a:tcPr marL="110974" marR="110974" marT="55485" marB="55485"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57703">
                <a:tc vMerge="1">
                  <a:txBody>
                    <a:bodyPr/>
                    <a:lstStyle/>
                    <a:p>
                      <a:endParaRPr lang="en-GB" dirty="0"/>
                    </a:p>
                  </a:txBody>
                  <a:tcPr/>
                </a:tc>
                <a:tc>
                  <a:txBody>
                    <a:bodyPr/>
                    <a:lstStyle/>
                    <a:p>
                      <a:pPr algn="ctr"/>
                      <a:r>
                        <a:rPr lang="en-GB" sz="1600" b="1" dirty="0">
                          <a:solidFill>
                            <a:schemeClr val="tx1"/>
                          </a:solidFill>
                          <a:latin typeface="Century Gothic" panose="020B0502020202020204" pitchFamily="34" charset="0"/>
                        </a:rPr>
                        <a:t>4</a:t>
                      </a:r>
                    </a:p>
                  </a:txBody>
                  <a:tcPr marL="110974" marR="110974" marT="55485" marB="55485">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800" dirty="0">
                        <a:solidFill>
                          <a:schemeClr val="tx1"/>
                        </a:solidFill>
                        <a:latin typeface="SassoonCRInfantMedium" panose="02000603020000020003" pitchFamily="2" charset="77"/>
                      </a:endParaRPr>
                    </a:p>
                  </a:txBody>
                  <a:tcPr marL="54838" marR="54838" marT="27418" marB="27418">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spTree>
    <p:extLst>
      <p:ext uri="{BB962C8B-B14F-4D97-AF65-F5344CB8AC3E}">
        <p14:creationId xmlns:p14="http://schemas.microsoft.com/office/powerpoint/2010/main" val="304872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lines to match the equivalent measurements.</a:t>
            </a:r>
          </a:p>
          <a:p>
            <a:endParaRPr lang="en-GB" sz="1600" b="1" u="sng" dirty="0">
              <a:solidFill>
                <a:schemeClr val="bg2">
                  <a:lumMod val="50000"/>
                </a:schemeClr>
              </a:solidFill>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A6478BC-D0E2-44D6-913D-AC0756A10114}"/>
              </a:ext>
            </a:extLst>
          </p:cNvPr>
          <p:cNvCxnSpPr>
            <a:cxnSpLocks/>
          </p:cNvCxnSpPr>
          <p:nvPr/>
        </p:nvCxnSpPr>
        <p:spPr>
          <a:xfrm>
            <a:off x="3451823" y="2057989"/>
            <a:ext cx="2198369" cy="14745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1C9572-CF1A-495B-BC31-7560FDBB3EB9}"/>
              </a:ext>
            </a:extLst>
          </p:cNvPr>
          <p:cNvCxnSpPr>
            <a:cxnSpLocks/>
          </p:cNvCxnSpPr>
          <p:nvPr/>
        </p:nvCxnSpPr>
        <p:spPr>
          <a:xfrm>
            <a:off x="3451823" y="2809919"/>
            <a:ext cx="2198369" cy="1467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074250-76C9-4ADB-8A01-8C486E55C508}"/>
              </a:ext>
            </a:extLst>
          </p:cNvPr>
          <p:cNvCxnSpPr>
            <a:cxnSpLocks/>
          </p:cNvCxnSpPr>
          <p:nvPr/>
        </p:nvCxnSpPr>
        <p:spPr>
          <a:xfrm flipV="1">
            <a:off x="3451823" y="2057989"/>
            <a:ext cx="2198369" cy="14745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FB0173-04C8-47FE-95DB-6E3FF7DC15DD}"/>
              </a:ext>
            </a:extLst>
          </p:cNvPr>
          <p:cNvCxnSpPr>
            <a:cxnSpLocks/>
          </p:cNvCxnSpPr>
          <p:nvPr/>
        </p:nvCxnSpPr>
        <p:spPr>
          <a:xfrm flipV="1">
            <a:off x="3451823" y="2809919"/>
            <a:ext cx="2198369" cy="1467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A9BF300-22FD-49BE-A6BA-F6D9388F47C6}"/>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graphicFrame>
        <p:nvGraphicFramePr>
          <p:cNvPr id="7" name="Table 6">
            <a:extLst>
              <a:ext uri="{FF2B5EF4-FFF2-40B4-BE49-F238E27FC236}">
                <a16:creationId xmlns:a16="http://schemas.microsoft.com/office/drawing/2014/main" id="{D0DF2AA3-D90F-4BF3-9961-6DD4C0057AA7}"/>
              </a:ext>
            </a:extLst>
          </p:cNvPr>
          <p:cNvGraphicFramePr>
            <a:graphicFrameLocks noGrp="1"/>
          </p:cNvGraphicFramePr>
          <p:nvPr>
            <p:extLst>
              <p:ext uri="{D42A27DB-BD31-4B8C-83A1-F6EECF244321}">
                <p14:modId xmlns:p14="http://schemas.microsoft.com/office/powerpoint/2010/main" val="2788766092"/>
              </p:ext>
            </p:extLst>
          </p:nvPr>
        </p:nvGraphicFramePr>
        <p:xfrm>
          <a:off x="1773059" y="1731106"/>
          <a:ext cx="5597882" cy="2889844"/>
        </p:xfrm>
        <a:graphic>
          <a:graphicData uri="http://schemas.openxmlformats.org/drawingml/2006/table">
            <a:tbl>
              <a:tblPr firstRow="1" bandRow="1">
                <a:tableStyleId>{5940675A-B579-460E-94D1-54222C63F5DA}</a:tableStyleId>
              </a:tblPr>
              <a:tblGrid>
                <a:gridCol w="1694533">
                  <a:extLst>
                    <a:ext uri="{9D8B030D-6E8A-4147-A177-3AD203B41FA5}">
                      <a16:colId xmlns:a16="http://schemas.microsoft.com/office/drawing/2014/main" val="700066297"/>
                    </a:ext>
                  </a:extLst>
                </a:gridCol>
                <a:gridCol w="1104408">
                  <a:extLst>
                    <a:ext uri="{9D8B030D-6E8A-4147-A177-3AD203B41FA5}">
                      <a16:colId xmlns:a16="http://schemas.microsoft.com/office/drawing/2014/main" val="1997051317"/>
                    </a:ext>
                  </a:extLst>
                </a:gridCol>
                <a:gridCol w="1080152">
                  <a:extLst>
                    <a:ext uri="{9D8B030D-6E8A-4147-A177-3AD203B41FA5}">
                      <a16:colId xmlns:a16="http://schemas.microsoft.com/office/drawing/2014/main" val="1049948218"/>
                    </a:ext>
                  </a:extLst>
                </a:gridCol>
                <a:gridCol w="1718789">
                  <a:extLst>
                    <a:ext uri="{9D8B030D-6E8A-4147-A177-3AD203B41FA5}">
                      <a16:colId xmlns:a16="http://schemas.microsoft.com/office/drawing/2014/main" val="4040648106"/>
                    </a:ext>
                  </a:extLst>
                </a:gridCol>
              </a:tblGrid>
              <a:tr h="722461">
                <a:tc>
                  <a:txBody>
                    <a:bodyPr/>
                    <a:lstStyle/>
                    <a:p>
                      <a:pPr algn="ctr"/>
                      <a:r>
                        <a:rPr lang="en-GB" sz="2400" b="1" dirty="0">
                          <a:latin typeface="Century Gothic" panose="020B0502020202020204" pitchFamily="34" charset="0"/>
                        </a:rPr>
                        <a:t>2,750ml</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en-GB" sz="2400" b="1" dirty="0">
                          <a:latin typeface="Century Gothic" panose="020B0502020202020204" pitchFamily="34" charset="0"/>
                        </a:rPr>
                        <a:t>1,400ml</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124631"/>
                  </a:ext>
                </a:extLst>
              </a:tr>
              <a:tr h="722461">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en-GB" sz="2400" b="1" dirty="0">
                          <a:latin typeface="Century Gothic" panose="020B0502020202020204" pitchFamily="34" charset="0"/>
                        </a:rPr>
                        <a:t>4,750mm</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119765"/>
                  </a:ext>
                </a:extLst>
              </a:tr>
              <a:tr h="722461">
                <a:tc>
                  <a:txBody>
                    <a:bodyPr/>
                    <a:lstStyle/>
                    <a:p>
                      <a:pPr algn="ctr"/>
                      <a:r>
                        <a:rPr lang="en-GB" sz="2400" b="1" dirty="0">
                          <a:latin typeface="Century Gothic" panose="020B0502020202020204" pitchFamily="34" charset="0"/>
                        </a:rPr>
                        <a:t>1.4L</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en-GB" sz="2400" b="1" dirty="0">
                          <a:latin typeface="Century Gothic" panose="020B0502020202020204" pitchFamily="34" charset="0"/>
                        </a:rPr>
                        <a:t>2.75L</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418264"/>
                  </a:ext>
                </a:extLst>
              </a:tr>
              <a:tr h="722461">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endParaRPr lang="en-GB" sz="2400" b="1" dirty="0">
                        <a:solidFill>
                          <a:schemeClr val="tx1"/>
                        </a:solidFill>
                        <a:latin typeface="Century Gothic" panose="020B0502020202020204" pitchFamily="34" charset="0"/>
                      </a:endParaRPr>
                    </a:p>
                  </a:txBody>
                  <a:tcPr marL="185045" marR="185045" marT="92523" marB="92523"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en-GB" sz="2400" b="1" dirty="0">
                          <a:latin typeface="Century Gothic" panose="020B0502020202020204" pitchFamily="34" charset="0"/>
                        </a:rPr>
                        <a:t>3,750mm</a:t>
                      </a:r>
                      <a:endParaRPr lang="en-GB" sz="2400" b="1" dirty="0">
                        <a:solidFill>
                          <a:schemeClr val="tx1"/>
                        </a:solidFill>
                        <a:latin typeface="Century Gothic" panose="020B0502020202020204" pitchFamily="34" charset="0"/>
                      </a:endParaRPr>
                    </a:p>
                  </a:txBody>
                  <a:tcPr marL="185045" marR="185045" marT="92523" marB="925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04699"/>
                  </a:ext>
                </a:extLst>
              </a:tr>
            </a:tbl>
          </a:graphicData>
        </a:graphic>
      </p:graphicFrame>
      <p:graphicFrame>
        <p:nvGraphicFramePr>
          <p:cNvPr id="9" name="Table 8">
            <a:extLst>
              <a:ext uri="{FF2B5EF4-FFF2-40B4-BE49-F238E27FC236}">
                <a16:creationId xmlns:a16="http://schemas.microsoft.com/office/drawing/2014/main" id="{955A1B3F-80F1-425E-816D-9627E226010D}"/>
              </a:ext>
            </a:extLst>
          </p:cNvPr>
          <p:cNvGraphicFramePr>
            <a:graphicFrameLocks noGrp="1"/>
          </p:cNvGraphicFramePr>
          <p:nvPr/>
        </p:nvGraphicFramePr>
        <p:xfrm>
          <a:off x="2039679" y="2460622"/>
          <a:ext cx="1136840" cy="715406"/>
        </p:xfrm>
        <a:graphic>
          <a:graphicData uri="http://schemas.openxmlformats.org/drawingml/2006/table">
            <a:tbl>
              <a:tblPr firstRow="1" bandRow="1">
                <a:tableStyleId>{1FECB4D8-DB02-4DC6-A0A2-4F2EBAE1DC90}</a:tableStyleId>
              </a:tblPr>
              <a:tblGrid>
                <a:gridCol w="395490">
                  <a:extLst>
                    <a:ext uri="{9D8B030D-6E8A-4147-A177-3AD203B41FA5}">
                      <a16:colId xmlns:a16="http://schemas.microsoft.com/office/drawing/2014/main" val="1044016141"/>
                    </a:ext>
                  </a:extLst>
                </a:gridCol>
                <a:gridCol w="273350">
                  <a:extLst>
                    <a:ext uri="{9D8B030D-6E8A-4147-A177-3AD203B41FA5}">
                      <a16:colId xmlns:a16="http://schemas.microsoft.com/office/drawing/2014/main" val="1131488306"/>
                    </a:ext>
                  </a:extLst>
                </a:gridCol>
                <a:gridCol w="468000">
                  <a:extLst>
                    <a:ext uri="{9D8B030D-6E8A-4147-A177-3AD203B41FA5}">
                      <a16:colId xmlns:a16="http://schemas.microsoft.com/office/drawing/2014/main" val="1410266241"/>
                    </a:ext>
                  </a:extLst>
                </a:gridCol>
              </a:tblGrid>
              <a:tr h="357703">
                <a:tc rowSpan="2">
                  <a:txBody>
                    <a:bodyPr/>
                    <a:lstStyle/>
                    <a:p>
                      <a:pPr algn="ctr"/>
                      <a:r>
                        <a:rPr lang="en-GB" sz="2400" b="1" dirty="0">
                          <a:solidFill>
                            <a:schemeClr val="tx1"/>
                          </a:solidFill>
                          <a:latin typeface="Century Gothic" panose="020B0502020202020204" pitchFamily="34" charset="0"/>
                        </a:rPr>
                        <a:t>3</a:t>
                      </a:r>
                    </a:p>
                  </a:txBody>
                  <a:tcPr marL="185045" marR="185045" marT="92523" marB="92523"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Century Gothic" panose="020B0502020202020204" pitchFamily="34" charset="0"/>
                        </a:rPr>
                        <a:t>3</a:t>
                      </a:r>
                    </a:p>
                  </a:txBody>
                  <a:tcPr marL="110974" marR="110974" marT="55485" marB="55485"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m</a:t>
                      </a:r>
                    </a:p>
                  </a:txBody>
                  <a:tcPr marL="110974" marR="110974" marT="55485" marB="55485"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57703">
                <a:tc vMerge="1">
                  <a:txBody>
                    <a:bodyPr/>
                    <a:lstStyle/>
                    <a:p>
                      <a:endParaRPr lang="en-GB" dirty="0"/>
                    </a:p>
                  </a:txBody>
                  <a:tcPr/>
                </a:tc>
                <a:tc>
                  <a:txBody>
                    <a:bodyPr/>
                    <a:lstStyle/>
                    <a:p>
                      <a:pPr algn="ctr"/>
                      <a:r>
                        <a:rPr lang="en-GB" sz="1600" b="1" dirty="0">
                          <a:solidFill>
                            <a:schemeClr val="tx1"/>
                          </a:solidFill>
                          <a:latin typeface="Century Gothic" panose="020B0502020202020204" pitchFamily="34" charset="0"/>
                        </a:rPr>
                        <a:t>4</a:t>
                      </a:r>
                    </a:p>
                  </a:txBody>
                  <a:tcPr marL="110974" marR="110974" marT="55485" marB="55485">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800" dirty="0">
                        <a:solidFill>
                          <a:schemeClr val="tx1"/>
                        </a:solidFill>
                        <a:latin typeface="SassoonCRInfantMedium" panose="02000603020000020003" pitchFamily="2" charset="77"/>
                      </a:endParaRPr>
                    </a:p>
                  </a:txBody>
                  <a:tcPr marL="54838" marR="54838" marT="27418" marB="27418">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graphicFrame>
        <p:nvGraphicFramePr>
          <p:cNvPr id="10" name="Table 9">
            <a:extLst>
              <a:ext uri="{FF2B5EF4-FFF2-40B4-BE49-F238E27FC236}">
                <a16:creationId xmlns:a16="http://schemas.microsoft.com/office/drawing/2014/main" id="{49367D51-24C2-4426-ABAE-E6E02462DDB9}"/>
              </a:ext>
            </a:extLst>
          </p:cNvPr>
          <p:cNvGraphicFramePr>
            <a:graphicFrameLocks noGrp="1"/>
          </p:cNvGraphicFramePr>
          <p:nvPr/>
        </p:nvGraphicFramePr>
        <p:xfrm>
          <a:off x="2039679" y="3904331"/>
          <a:ext cx="1136840" cy="715406"/>
        </p:xfrm>
        <a:graphic>
          <a:graphicData uri="http://schemas.openxmlformats.org/drawingml/2006/table">
            <a:tbl>
              <a:tblPr firstRow="1" bandRow="1">
                <a:tableStyleId>{1FECB4D8-DB02-4DC6-A0A2-4F2EBAE1DC90}</a:tableStyleId>
              </a:tblPr>
              <a:tblGrid>
                <a:gridCol w="395490">
                  <a:extLst>
                    <a:ext uri="{9D8B030D-6E8A-4147-A177-3AD203B41FA5}">
                      <a16:colId xmlns:a16="http://schemas.microsoft.com/office/drawing/2014/main" val="1044016141"/>
                    </a:ext>
                  </a:extLst>
                </a:gridCol>
                <a:gridCol w="273350">
                  <a:extLst>
                    <a:ext uri="{9D8B030D-6E8A-4147-A177-3AD203B41FA5}">
                      <a16:colId xmlns:a16="http://schemas.microsoft.com/office/drawing/2014/main" val="1131488306"/>
                    </a:ext>
                  </a:extLst>
                </a:gridCol>
                <a:gridCol w="468000">
                  <a:extLst>
                    <a:ext uri="{9D8B030D-6E8A-4147-A177-3AD203B41FA5}">
                      <a16:colId xmlns:a16="http://schemas.microsoft.com/office/drawing/2014/main" val="1410266241"/>
                    </a:ext>
                  </a:extLst>
                </a:gridCol>
              </a:tblGrid>
              <a:tr h="357703">
                <a:tc rowSpan="2">
                  <a:txBody>
                    <a:bodyPr/>
                    <a:lstStyle/>
                    <a:p>
                      <a:pPr algn="ctr"/>
                      <a:r>
                        <a:rPr lang="en-GB" sz="2400" b="1" dirty="0">
                          <a:solidFill>
                            <a:schemeClr val="tx1"/>
                          </a:solidFill>
                          <a:latin typeface="Century Gothic" panose="020B0502020202020204" pitchFamily="34" charset="0"/>
                        </a:rPr>
                        <a:t>4</a:t>
                      </a:r>
                    </a:p>
                  </a:txBody>
                  <a:tcPr marL="185045" marR="185045" marT="92523" marB="92523"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Century Gothic" panose="020B0502020202020204" pitchFamily="34" charset="0"/>
                        </a:rPr>
                        <a:t>3</a:t>
                      </a:r>
                    </a:p>
                  </a:txBody>
                  <a:tcPr marL="110974" marR="110974" marT="55485" marB="55485"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m</a:t>
                      </a:r>
                    </a:p>
                  </a:txBody>
                  <a:tcPr marL="110974" marR="110974" marT="55485" marB="55485"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57703">
                <a:tc vMerge="1">
                  <a:txBody>
                    <a:bodyPr/>
                    <a:lstStyle/>
                    <a:p>
                      <a:endParaRPr lang="en-GB" dirty="0"/>
                    </a:p>
                  </a:txBody>
                  <a:tcPr/>
                </a:tc>
                <a:tc>
                  <a:txBody>
                    <a:bodyPr/>
                    <a:lstStyle/>
                    <a:p>
                      <a:pPr algn="ctr"/>
                      <a:r>
                        <a:rPr lang="en-GB" sz="1600" b="1" dirty="0">
                          <a:solidFill>
                            <a:schemeClr val="tx1"/>
                          </a:solidFill>
                          <a:latin typeface="Century Gothic" panose="020B0502020202020204" pitchFamily="34" charset="0"/>
                        </a:rPr>
                        <a:t>4</a:t>
                      </a:r>
                    </a:p>
                  </a:txBody>
                  <a:tcPr marL="110974" marR="110974" marT="55485" marB="55485">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800" dirty="0">
                        <a:solidFill>
                          <a:schemeClr val="tx1"/>
                        </a:solidFill>
                        <a:latin typeface="SassoonCRInfantMedium" panose="02000603020000020003" pitchFamily="2" charset="77"/>
                      </a:endParaRPr>
                    </a:p>
                  </a:txBody>
                  <a:tcPr marL="54838" marR="54838" marT="27418" marB="27418">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spTree>
    <p:extLst>
      <p:ext uri="{BB962C8B-B14F-4D97-AF65-F5344CB8AC3E}">
        <p14:creationId xmlns:p14="http://schemas.microsoft.com/office/powerpoint/2010/main" val="364360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1600" b="1" u="sng" dirty="0">
                <a:solidFill>
                  <a:schemeClr val="bg2">
                    <a:lumMod val="50000"/>
                  </a:schemeClr>
                </a:solidFill>
                <a:latin typeface="Century Gothic" panose="020B0502020202020204" pitchFamily="34" charset="0"/>
              </a:rPr>
              <a:t>Wednesday 29</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April 2020</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3 measurements combine to make 5.3m?</a:t>
            </a:r>
          </a:p>
          <a:p>
            <a:pPr algn="ctr"/>
            <a:endParaRPr lang="en-GB" sz="2000" b="1" dirty="0">
              <a:solidFill>
                <a:srgbClr val="FF0000"/>
              </a:solidFill>
              <a:latin typeface="Century Gothic" panose="020B0502020202020204" pitchFamily="34" charset="0"/>
            </a:endParaRPr>
          </a:p>
        </p:txBody>
      </p:sp>
      <p:sp>
        <p:nvSpPr>
          <p:cNvPr id="7" name="Rounded Rectangle 2">
            <a:extLst>
              <a:ext uri="{FF2B5EF4-FFF2-40B4-BE49-F238E27FC236}">
                <a16:creationId xmlns:a16="http://schemas.microsoft.com/office/drawing/2014/main" id="{558470B2-1776-4B9F-8E46-F457BF976149}"/>
              </a:ext>
            </a:extLst>
          </p:cNvPr>
          <p:cNvSpPr/>
          <p:nvPr/>
        </p:nvSpPr>
        <p:spPr>
          <a:xfrm>
            <a:off x="792350" y="1684022"/>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0.8m</a:t>
            </a:r>
          </a:p>
        </p:txBody>
      </p:sp>
      <p:sp>
        <p:nvSpPr>
          <p:cNvPr id="9" name="Rounded Rectangle 36">
            <a:extLst>
              <a:ext uri="{FF2B5EF4-FFF2-40B4-BE49-F238E27FC236}">
                <a16:creationId xmlns:a16="http://schemas.microsoft.com/office/drawing/2014/main" id="{20AF073F-D68F-48A3-A592-BF4A7A341FE5}"/>
              </a:ext>
            </a:extLst>
          </p:cNvPr>
          <p:cNvSpPr/>
          <p:nvPr/>
        </p:nvSpPr>
        <p:spPr>
          <a:xfrm>
            <a:off x="2202562" y="3304217"/>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1.3m</a:t>
            </a:r>
          </a:p>
        </p:txBody>
      </p:sp>
      <p:sp>
        <p:nvSpPr>
          <p:cNvPr id="10" name="Rounded Rectangle 38">
            <a:extLst>
              <a:ext uri="{FF2B5EF4-FFF2-40B4-BE49-F238E27FC236}">
                <a16:creationId xmlns:a16="http://schemas.microsoft.com/office/drawing/2014/main" id="{646175D4-5D7B-4966-9FF2-31F3858EB7E0}"/>
              </a:ext>
            </a:extLst>
          </p:cNvPr>
          <p:cNvSpPr/>
          <p:nvPr/>
        </p:nvSpPr>
        <p:spPr>
          <a:xfrm>
            <a:off x="3612774" y="1684022"/>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880mm</a:t>
            </a:r>
          </a:p>
        </p:txBody>
      </p:sp>
      <p:sp>
        <p:nvSpPr>
          <p:cNvPr id="11" name="Rounded Rectangle 40">
            <a:extLst>
              <a:ext uri="{FF2B5EF4-FFF2-40B4-BE49-F238E27FC236}">
                <a16:creationId xmlns:a16="http://schemas.microsoft.com/office/drawing/2014/main" id="{ABC38098-6DF9-42F5-8FB0-F9C5C0E46172}"/>
              </a:ext>
            </a:extLst>
          </p:cNvPr>
          <p:cNvSpPr/>
          <p:nvPr/>
        </p:nvSpPr>
        <p:spPr>
          <a:xfrm>
            <a:off x="5022986" y="3304217"/>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700mm</a:t>
            </a:r>
          </a:p>
        </p:txBody>
      </p:sp>
      <p:sp>
        <p:nvSpPr>
          <p:cNvPr id="12" name="Rounded Rectangle 42">
            <a:extLst>
              <a:ext uri="{FF2B5EF4-FFF2-40B4-BE49-F238E27FC236}">
                <a16:creationId xmlns:a16="http://schemas.microsoft.com/office/drawing/2014/main" id="{2D946E26-B34B-4137-8615-E87E7E59126B}"/>
              </a:ext>
            </a:extLst>
          </p:cNvPr>
          <p:cNvSpPr/>
          <p:nvPr/>
        </p:nvSpPr>
        <p:spPr>
          <a:xfrm>
            <a:off x="6433199" y="1684022"/>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3,200mm</a:t>
            </a:r>
          </a:p>
        </p:txBody>
      </p:sp>
      <p:sp>
        <p:nvSpPr>
          <p:cNvPr id="13" name="TextBox 12">
            <a:extLst>
              <a:ext uri="{FF2B5EF4-FFF2-40B4-BE49-F238E27FC236}">
                <a16:creationId xmlns:a16="http://schemas.microsoft.com/office/drawing/2014/main" id="{144EDE0C-3613-40B3-B119-861F1D0C585A}"/>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38855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3 measurements combine to make 5.3m?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3,200mm ÷ 1,000 = 3.2m</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3.2m + 1.3m + 0.8m = 5.3m</a:t>
            </a:r>
          </a:p>
          <a:p>
            <a:pPr algn="ctr"/>
            <a:endParaRPr lang="en-GB" sz="2000" b="1" dirty="0">
              <a:solidFill>
                <a:srgbClr val="FF0000"/>
              </a:solidFill>
              <a:latin typeface="Century Gothic" panose="020B0502020202020204" pitchFamily="34" charset="0"/>
            </a:endParaRPr>
          </a:p>
        </p:txBody>
      </p:sp>
      <p:sp>
        <p:nvSpPr>
          <p:cNvPr id="7" name="Rounded Rectangle 2">
            <a:extLst>
              <a:ext uri="{FF2B5EF4-FFF2-40B4-BE49-F238E27FC236}">
                <a16:creationId xmlns:a16="http://schemas.microsoft.com/office/drawing/2014/main" id="{558470B2-1776-4B9F-8E46-F457BF976149}"/>
              </a:ext>
            </a:extLst>
          </p:cNvPr>
          <p:cNvSpPr/>
          <p:nvPr/>
        </p:nvSpPr>
        <p:spPr>
          <a:xfrm>
            <a:off x="792350" y="1684022"/>
            <a:ext cx="1908000" cy="828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0.8m</a:t>
            </a:r>
          </a:p>
        </p:txBody>
      </p:sp>
      <p:sp>
        <p:nvSpPr>
          <p:cNvPr id="9" name="Rounded Rectangle 36">
            <a:extLst>
              <a:ext uri="{FF2B5EF4-FFF2-40B4-BE49-F238E27FC236}">
                <a16:creationId xmlns:a16="http://schemas.microsoft.com/office/drawing/2014/main" id="{20AF073F-D68F-48A3-A592-BF4A7A341FE5}"/>
              </a:ext>
            </a:extLst>
          </p:cNvPr>
          <p:cNvSpPr/>
          <p:nvPr/>
        </p:nvSpPr>
        <p:spPr>
          <a:xfrm>
            <a:off x="2202562" y="3304217"/>
            <a:ext cx="1908000" cy="828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1.3m</a:t>
            </a:r>
          </a:p>
        </p:txBody>
      </p:sp>
      <p:sp>
        <p:nvSpPr>
          <p:cNvPr id="10" name="Rounded Rectangle 38">
            <a:extLst>
              <a:ext uri="{FF2B5EF4-FFF2-40B4-BE49-F238E27FC236}">
                <a16:creationId xmlns:a16="http://schemas.microsoft.com/office/drawing/2014/main" id="{646175D4-5D7B-4966-9FF2-31F3858EB7E0}"/>
              </a:ext>
            </a:extLst>
          </p:cNvPr>
          <p:cNvSpPr/>
          <p:nvPr/>
        </p:nvSpPr>
        <p:spPr>
          <a:xfrm>
            <a:off x="3612774" y="1684022"/>
            <a:ext cx="1908000" cy="828000"/>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65000"/>
                  </a:schemeClr>
                </a:solidFill>
                <a:latin typeface="Century Gothic" panose="020B0502020202020204" pitchFamily="34" charset="0"/>
              </a:rPr>
              <a:t>880mm</a:t>
            </a:r>
          </a:p>
        </p:txBody>
      </p:sp>
      <p:sp>
        <p:nvSpPr>
          <p:cNvPr id="11" name="Rounded Rectangle 40">
            <a:extLst>
              <a:ext uri="{FF2B5EF4-FFF2-40B4-BE49-F238E27FC236}">
                <a16:creationId xmlns:a16="http://schemas.microsoft.com/office/drawing/2014/main" id="{ABC38098-6DF9-42F5-8FB0-F9C5C0E46172}"/>
              </a:ext>
            </a:extLst>
          </p:cNvPr>
          <p:cNvSpPr/>
          <p:nvPr/>
        </p:nvSpPr>
        <p:spPr>
          <a:xfrm>
            <a:off x="5022986" y="3304217"/>
            <a:ext cx="1908000" cy="828000"/>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65000"/>
                  </a:schemeClr>
                </a:solidFill>
                <a:latin typeface="Century Gothic" panose="020B0502020202020204" pitchFamily="34" charset="0"/>
              </a:rPr>
              <a:t>700mm</a:t>
            </a:r>
          </a:p>
        </p:txBody>
      </p:sp>
      <p:sp>
        <p:nvSpPr>
          <p:cNvPr id="12" name="Rounded Rectangle 42">
            <a:extLst>
              <a:ext uri="{FF2B5EF4-FFF2-40B4-BE49-F238E27FC236}">
                <a16:creationId xmlns:a16="http://schemas.microsoft.com/office/drawing/2014/main" id="{2D946E26-B34B-4137-8615-E87E7E59126B}"/>
              </a:ext>
            </a:extLst>
          </p:cNvPr>
          <p:cNvSpPr/>
          <p:nvPr/>
        </p:nvSpPr>
        <p:spPr>
          <a:xfrm>
            <a:off x="6433199" y="1684022"/>
            <a:ext cx="1908000" cy="828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3,200mm</a:t>
            </a:r>
          </a:p>
        </p:txBody>
      </p:sp>
      <p:sp>
        <p:nvSpPr>
          <p:cNvPr id="13" name="TextBox 12">
            <a:extLst>
              <a:ext uri="{FF2B5EF4-FFF2-40B4-BE49-F238E27FC236}">
                <a16:creationId xmlns:a16="http://schemas.microsoft.com/office/drawing/2014/main" id="{144EDE0C-3613-40B3-B119-861F1D0C585A}"/>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428256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the following statement correct?</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answer.</a:t>
            </a:r>
          </a:p>
        </p:txBody>
      </p:sp>
      <p:sp>
        <p:nvSpPr>
          <p:cNvPr id="9" name="Rounded Rectangle 32">
            <a:extLst>
              <a:ext uri="{FF2B5EF4-FFF2-40B4-BE49-F238E27FC236}">
                <a16:creationId xmlns:a16="http://schemas.microsoft.com/office/drawing/2014/main" id="{EDEEB804-80F2-48B8-9D0E-C2831DA8B9EB}"/>
              </a:ext>
            </a:extLst>
          </p:cNvPr>
          <p:cNvSpPr/>
          <p:nvPr/>
        </p:nvSpPr>
        <p:spPr>
          <a:xfrm>
            <a:off x="81824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latin typeface="Century Gothic" panose="020B0502020202020204" pitchFamily="34" charset="0"/>
            </a:endParaRPr>
          </a:p>
        </p:txBody>
      </p:sp>
      <p:sp>
        <p:nvSpPr>
          <p:cNvPr id="10" name="Rounded Rectangle 34">
            <a:extLst>
              <a:ext uri="{FF2B5EF4-FFF2-40B4-BE49-F238E27FC236}">
                <a16:creationId xmlns:a16="http://schemas.microsoft.com/office/drawing/2014/main" id="{552126A3-0605-42DA-9F05-786D26EE0410}"/>
              </a:ext>
            </a:extLst>
          </p:cNvPr>
          <p:cNvSpPr/>
          <p:nvPr/>
        </p:nvSpPr>
        <p:spPr>
          <a:xfrm>
            <a:off x="382986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80ml</a:t>
            </a:r>
          </a:p>
        </p:txBody>
      </p:sp>
      <p:sp>
        <p:nvSpPr>
          <p:cNvPr id="11" name="Rounded Rectangle 36">
            <a:extLst>
              <a:ext uri="{FF2B5EF4-FFF2-40B4-BE49-F238E27FC236}">
                <a16:creationId xmlns:a16="http://schemas.microsoft.com/office/drawing/2014/main" id="{06181624-BC25-4F2D-8DE6-589459BE3E07}"/>
              </a:ext>
            </a:extLst>
          </p:cNvPr>
          <p:cNvSpPr/>
          <p:nvPr/>
        </p:nvSpPr>
        <p:spPr>
          <a:xfrm>
            <a:off x="684148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0.08L</a:t>
            </a:r>
          </a:p>
        </p:txBody>
      </p:sp>
      <p:sp>
        <p:nvSpPr>
          <p:cNvPr id="12" name="TextBox 11">
            <a:extLst>
              <a:ext uri="{FF2B5EF4-FFF2-40B4-BE49-F238E27FC236}">
                <a16:creationId xmlns:a16="http://schemas.microsoft.com/office/drawing/2014/main" id="{7D3C5313-9C96-4AF4-B77A-4A87F8EC61B4}"/>
              </a:ext>
            </a:extLst>
          </p:cNvPr>
          <p:cNvSpPr txBox="1"/>
          <p:nvPr/>
        </p:nvSpPr>
        <p:spPr>
          <a:xfrm>
            <a:off x="2879582" y="1940326"/>
            <a:ext cx="436952" cy="584775"/>
          </a:xfrm>
          <a:prstGeom prst="rect">
            <a:avLst/>
          </a:prstGeom>
          <a:noFill/>
        </p:spPr>
        <p:txBody>
          <a:bodyPr wrap="square" rtlCol="0" anchor="ctr">
            <a:spAutoFit/>
          </a:bodyPr>
          <a:lstStyle/>
          <a:p>
            <a:pPr algn="ctr"/>
            <a:r>
              <a:rPr lang="en-GB" sz="3200" b="1" dirty="0">
                <a:latin typeface="Century Gothic" panose="020B0502020202020204" pitchFamily="34" charset="0"/>
              </a:rPr>
              <a:t>&lt;</a:t>
            </a:r>
          </a:p>
        </p:txBody>
      </p:sp>
      <p:sp>
        <p:nvSpPr>
          <p:cNvPr id="13" name="TextBox 12">
            <a:extLst>
              <a:ext uri="{FF2B5EF4-FFF2-40B4-BE49-F238E27FC236}">
                <a16:creationId xmlns:a16="http://schemas.microsoft.com/office/drawing/2014/main" id="{A3A345F9-2434-4CCA-AC7A-2396A980AA0F}"/>
              </a:ext>
            </a:extLst>
          </p:cNvPr>
          <p:cNvSpPr txBox="1"/>
          <p:nvPr/>
        </p:nvSpPr>
        <p:spPr>
          <a:xfrm>
            <a:off x="5891202" y="1940326"/>
            <a:ext cx="436952" cy="584775"/>
          </a:xfrm>
          <a:prstGeom prst="rect">
            <a:avLst/>
          </a:prstGeom>
          <a:noFill/>
        </p:spPr>
        <p:txBody>
          <a:bodyPr wrap="square" rtlCol="0" anchor="ctr">
            <a:spAutoFit/>
          </a:bodyPr>
          <a:lstStyle/>
          <a:p>
            <a:pPr algn="ctr"/>
            <a:r>
              <a:rPr lang="en-GB" sz="3200" b="1" dirty="0">
                <a:latin typeface="Century Gothic" panose="020B0502020202020204" pitchFamily="34" charset="0"/>
              </a:rPr>
              <a:t>=</a:t>
            </a:r>
          </a:p>
        </p:txBody>
      </p:sp>
      <p:graphicFrame>
        <p:nvGraphicFramePr>
          <p:cNvPr id="14" name="Table 13">
            <a:extLst>
              <a:ext uri="{FF2B5EF4-FFF2-40B4-BE49-F238E27FC236}">
                <a16:creationId xmlns:a16="http://schemas.microsoft.com/office/drawing/2014/main" id="{C631AAC2-2247-44A9-8A69-4869DDEA9A64}"/>
              </a:ext>
            </a:extLst>
          </p:cNvPr>
          <p:cNvGraphicFramePr>
            <a:graphicFrameLocks noGrp="1"/>
          </p:cNvGraphicFramePr>
          <p:nvPr>
            <p:extLst>
              <p:ext uri="{D42A27DB-BD31-4B8C-83A1-F6EECF244321}">
                <p14:modId xmlns:p14="http://schemas.microsoft.com/office/powerpoint/2010/main" val="680501370"/>
              </p:ext>
            </p:extLst>
          </p:nvPr>
        </p:nvGraphicFramePr>
        <p:xfrm>
          <a:off x="940145" y="1866953"/>
          <a:ext cx="1304206" cy="731520"/>
        </p:xfrm>
        <a:graphic>
          <a:graphicData uri="http://schemas.openxmlformats.org/drawingml/2006/table">
            <a:tbl>
              <a:tblPr firstRow="1" bandRow="1">
                <a:tableStyleId>{1FECB4D8-DB02-4DC6-A0A2-4F2EBAE1DC90}</a:tableStyleId>
              </a:tblPr>
              <a:tblGrid>
                <a:gridCol w="791356">
                  <a:extLst>
                    <a:ext uri="{9D8B030D-6E8A-4147-A177-3AD203B41FA5}">
                      <a16:colId xmlns:a16="http://schemas.microsoft.com/office/drawing/2014/main" val="1131488306"/>
                    </a:ext>
                  </a:extLst>
                </a:gridCol>
                <a:gridCol w="512850">
                  <a:extLst>
                    <a:ext uri="{9D8B030D-6E8A-4147-A177-3AD203B41FA5}">
                      <a16:colId xmlns:a16="http://schemas.microsoft.com/office/drawing/2014/main" val="341386072"/>
                    </a:ext>
                  </a:extLst>
                </a:gridCol>
              </a:tblGrid>
              <a:tr h="107083">
                <a:tc>
                  <a:txBody>
                    <a:bodyPr/>
                    <a:lstStyle/>
                    <a:p>
                      <a:pPr algn="ctr"/>
                      <a:r>
                        <a:rPr lang="en-GB" sz="2400" b="1" dirty="0">
                          <a:solidFill>
                            <a:schemeClr val="tx1"/>
                          </a:solidFill>
                          <a:latin typeface="Century Gothic" panose="020B0502020202020204" pitchFamily="34" charset="0"/>
                        </a:rPr>
                        <a:t>8</a:t>
                      </a:r>
                    </a:p>
                  </a:txBody>
                  <a:tcPr marL="0" marR="0" marT="0" marB="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L</a:t>
                      </a: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107083">
                <a:tc>
                  <a:txBody>
                    <a:bodyPr/>
                    <a:lstStyle/>
                    <a:p>
                      <a:pPr algn="ctr"/>
                      <a:r>
                        <a:rPr lang="en-GB" sz="2400" b="1" dirty="0">
                          <a:solidFill>
                            <a:schemeClr val="tx1"/>
                          </a:solidFill>
                          <a:latin typeface="Century Gothic" panose="020B0502020202020204" pitchFamily="34" charset="0"/>
                        </a:rPr>
                        <a:t>1000</a:t>
                      </a: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0" dirty="0">
                        <a:solidFill>
                          <a:schemeClr val="tx1"/>
                        </a:solidFill>
                        <a:latin typeface="SassoonCRInfantMedium" panose="02000603020000020003" pitchFamily="2" charset="77"/>
                      </a:endParaRP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sp>
        <p:nvSpPr>
          <p:cNvPr id="15" name="TextBox 14">
            <a:extLst>
              <a:ext uri="{FF2B5EF4-FFF2-40B4-BE49-F238E27FC236}">
                <a16:creationId xmlns:a16="http://schemas.microsoft.com/office/drawing/2014/main" id="{950C8873-F739-48A5-95D7-A8E612E9B650}"/>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48508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the following statement correct?</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answer.</a:t>
            </a:r>
          </a:p>
          <a:p>
            <a:pPr lvl="0" defTabSz="514350">
              <a:defRPr/>
            </a:pPr>
            <a:r>
              <a:rPr lang="en-GB" sz="2000" b="1" dirty="0">
                <a:solidFill>
                  <a:schemeClr val="tx1"/>
                </a:solidFill>
                <a:latin typeface="Century Gothic" panose="020B0502020202020204" pitchFamily="34" charset="0"/>
              </a:rPr>
              <a:t>Yes, it correct because I know…       </a:t>
            </a:r>
          </a:p>
        </p:txBody>
      </p:sp>
      <p:sp>
        <p:nvSpPr>
          <p:cNvPr id="9" name="Rounded Rectangle 32">
            <a:extLst>
              <a:ext uri="{FF2B5EF4-FFF2-40B4-BE49-F238E27FC236}">
                <a16:creationId xmlns:a16="http://schemas.microsoft.com/office/drawing/2014/main" id="{EDEEB804-80F2-48B8-9D0E-C2831DA8B9EB}"/>
              </a:ext>
            </a:extLst>
          </p:cNvPr>
          <p:cNvSpPr/>
          <p:nvPr/>
        </p:nvSpPr>
        <p:spPr>
          <a:xfrm>
            <a:off x="81824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latin typeface="Century Gothic" panose="020B0502020202020204" pitchFamily="34" charset="0"/>
            </a:endParaRPr>
          </a:p>
        </p:txBody>
      </p:sp>
      <p:sp>
        <p:nvSpPr>
          <p:cNvPr id="10" name="Rounded Rectangle 34">
            <a:extLst>
              <a:ext uri="{FF2B5EF4-FFF2-40B4-BE49-F238E27FC236}">
                <a16:creationId xmlns:a16="http://schemas.microsoft.com/office/drawing/2014/main" id="{552126A3-0605-42DA-9F05-786D26EE0410}"/>
              </a:ext>
            </a:extLst>
          </p:cNvPr>
          <p:cNvSpPr/>
          <p:nvPr/>
        </p:nvSpPr>
        <p:spPr>
          <a:xfrm>
            <a:off x="382986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80ml</a:t>
            </a:r>
          </a:p>
        </p:txBody>
      </p:sp>
      <p:sp>
        <p:nvSpPr>
          <p:cNvPr id="11" name="Rounded Rectangle 36">
            <a:extLst>
              <a:ext uri="{FF2B5EF4-FFF2-40B4-BE49-F238E27FC236}">
                <a16:creationId xmlns:a16="http://schemas.microsoft.com/office/drawing/2014/main" id="{06181624-BC25-4F2D-8DE6-589459BE3E07}"/>
              </a:ext>
            </a:extLst>
          </p:cNvPr>
          <p:cNvSpPr/>
          <p:nvPr/>
        </p:nvSpPr>
        <p:spPr>
          <a:xfrm>
            <a:off x="684148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0.08L</a:t>
            </a:r>
          </a:p>
        </p:txBody>
      </p:sp>
      <p:sp>
        <p:nvSpPr>
          <p:cNvPr id="12" name="TextBox 11">
            <a:extLst>
              <a:ext uri="{FF2B5EF4-FFF2-40B4-BE49-F238E27FC236}">
                <a16:creationId xmlns:a16="http://schemas.microsoft.com/office/drawing/2014/main" id="{7D3C5313-9C96-4AF4-B77A-4A87F8EC61B4}"/>
              </a:ext>
            </a:extLst>
          </p:cNvPr>
          <p:cNvSpPr txBox="1"/>
          <p:nvPr/>
        </p:nvSpPr>
        <p:spPr>
          <a:xfrm>
            <a:off x="2879582" y="1940326"/>
            <a:ext cx="436952" cy="584775"/>
          </a:xfrm>
          <a:prstGeom prst="rect">
            <a:avLst/>
          </a:prstGeom>
          <a:noFill/>
        </p:spPr>
        <p:txBody>
          <a:bodyPr wrap="square" rtlCol="0" anchor="ctr">
            <a:spAutoFit/>
          </a:bodyPr>
          <a:lstStyle/>
          <a:p>
            <a:pPr algn="ctr"/>
            <a:r>
              <a:rPr lang="en-GB" sz="3200" b="1" dirty="0">
                <a:latin typeface="Century Gothic" panose="020B0502020202020204" pitchFamily="34" charset="0"/>
              </a:rPr>
              <a:t>&lt;</a:t>
            </a:r>
          </a:p>
        </p:txBody>
      </p:sp>
      <p:sp>
        <p:nvSpPr>
          <p:cNvPr id="13" name="TextBox 12">
            <a:extLst>
              <a:ext uri="{FF2B5EF4-FFF2-40B4-BE49-F238E27FC236}">
                <a16:creationId xmlns:a16="http://schemas.microsoft.com/office/drawing/2014/main" id="{A3A345F9-2434-4CCA-AC7A-2396A980AA0F}"/>
              </a:ext>
            </a:extLst>
          </p:cNvPr>
          <p:cNvSpPr txBox="1"/>
          <p:nvPr/>
        </p:nvSpPr>
        <p:spPr>
          <a:xfrm>
            <a:off x="5891202" y="1940326"/>
            <a:ext cx="436952" cy="584775"/>
          </a:xfrm>
          <a:prstGeom prst="rect">
            <a:avLst/>
          </a:prstGeom>
          <a:noFill/>
        </p:spPr>
        <p:txBody>
          <a:bodyPr wrap="square" rtlCol="0" anchor="ctr">
            <a:spAutoFit/>
          </a:bodyPr>
          <a:lstStyle/>
          <a:p>
            <a:pPr algn="ctr"/>
            <a:r>
              <a:rPr lang="en-GB" sz="3200" b="1" dirty="0">
                <a:latin typeface="Century Gothic" panose="020B0502020202020204" pitchFamily="34" charset="0"/>
              </a:rPr>
              <a:t>=</a:t>
            </a:r>
          </a:p>
        </p:txBody>
      </p:sp>
      <p:graphicFrame>
        <p:nvGraphicFramePr>
          <p:cNvPr id="14" name="Table 13">
            <a:extLst>
              <a:ext uri="{FF2B5EF4-FFF2-40B4-BE49-F238E27FC236}">
                <a16:creationId xmlns:a16="http://schemas.microsoft.com/office/drawing/2014/main" id="{C631AAC2-2247-44A9-8A69-4869DDEA9A64}"/>
              </a:ext>
            </a:extLst>
          </p:cNvPr>
          <p:cNvGraphicFramePr>
            <a:graphicFrameLocks noGrp="1"/>
          </p:cNvGraphicFramePr>
          <p:nvPr>
            <p:extLst>
              <p:ext uri="{D42A27DB-BD31-4B8C-83A1-F6EECF244321}">
                <p14:modId xmlns:p14="http://schemas.microsoft.com/office/powerpoint/2010/main" val="939033506"/>
              </p:ext>
            </p:extLst>
          </p:nvPr>
        </p:nvGraphicFramePr>
        <p:xfrm>
          <a:off x="940145" y="1866953"/>
          <a:ext cx="1304206" cy="731520"/>
        </p:xfrm>
        <a:graphic>
          <a:graphicData uri="http://schemas.openxmlformats.org/drawingml/2006/table">
            <a:tbl>
              <a:tblPr firstRow="1" bandRow="1">
                <a:tableStyleId>{1FECB4D8-DB02-4DC6-A0A2-4F2EBAE1DC90}</a:tableStyleId>
              </a:tblPr>
              <a:tblGrid>
                <a:gridCol w="791356">
                  <a:extLst>
                    <a:ext uri="{9D8B030D-6E8A-4147-A177-3AD203B41FA5}">
                      <a16:colId xmlns:a16="http://schemas.microsoft.com/office/drawing/2014/main" val="1131488306"/>
                    </a:ext>
                  </a:extLst>
                </a:gridCol>
                <a:gridCol w="512850">
                  <a:extLst>
                    <a:ext uri="{9D8B030D-6E8A-4147-A177-3AD203B41FA5}">
                      <a16:colId xmlns:a16="http://schemas.microsoft.com/office/drawing/2014/main" val="341386072"/>
                    </a:ext>
                  </a:extLst>
                </a:gridCol>
              </a:tblGrid>
              <a:tr h="107083">
                <a:tc>
                  <a:txBody>
                    <a:bodyPr/>
                    <a:lstStyle/>
                    <a:p>
                      <a:pPr algn="ctr"/>
                      <a:r>
                        <a:rPr lang="en-GB" sz="2400" b="1" dirty="0">
                          <a:solidFill>
                            <a:schemeClr val="tx1"/>
                          </a:solidFill>
                          <a:latin typeface="Century Gothic" panose="020B0502020202020204" pitchFamily="34" charset="0"/>
                        </a:rPr>
                        <a:t>8</a:t>
                      </a:r>
                    </a:p>
                  </a:txBody>
                  <a:tcPr marL="0" marR="0" marT="0" marB="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L</a:t>
                      </a: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107083">
                <a:tc>
                  <a:txBody>
                    <a:bodyPr/>
                    <a:lstStyle/>
                    <a:p>
                      <a:pPr algn="ctr"/>
                      <a:r>
                        <a:rPr lang="en-GB" sz="2400" b="1" dirty="0">
                          <a:solidFill>
                            <a:schemeClr val="tx1"/>
                          </a:solidFill>
                          <a:latin typeface="Century Gothic" panose="020B0502020202020204" pitchFamily="34" charset="0"/>
                        </a:rPr>
                        <a:t>1000</a:t>
                      </a: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0" dirty="0">
                        <a:solidFill>
                          <a:schemeClr val="tx1"/>
                        </a:solidFill>
                        <a:latin typeface="SassoonCRInfantMedium" panose="02000603020000020003" pitchFamily="2" charset="77"/>
                      </a:endParaRP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sp>
        <p:nvSpPr>
          <p:cNvPr id="15" name="TextBox 14">
            <a:extLst>
              <a:ext uri="{FF2B5EF4-FFF2-40B4-BE49-F238E27FC236}">
                <a16:creationId xmlns:a16="http://schemas.microsoft.com/office/drawing/2014/main" id="{950C8873-F739-48A5-95D7-A8E612E9B650}"/>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90476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the following statement correct?</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answer.</a:t>
            </a:r>
          </a:p>
          <a:p>
            <a:pPr lvl="0" defTabSz="514350">
              <a:defRPr/>
            </a:pPr>
            <a:r>
              <a:rPr lang="en-GB" sz="2000" b="1" dirty="0">
                <a:solidFill>
                  <a:srgbClr val="FF0000"/>
                </a:solidFill>
                <a:latin typeface="Century Gothic" panose="020B0502020202020204" pitchFamily="34" charset="0"/>
              </a:rPr>
              <a:t>Yes, it correct because I know</a:t>
            </a:r>
            <a:r>
              <a:rPr lang="en-GB" sz="2000" b="1" dirty="0">
                <a:latin typeface="Century Gothic" panose="020B0502020202020204" pitchFamily="34" charset="0"/>
              </a:rPr>
              <a:t>  </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          = 8ml</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8ml &lt; 80ml</a:t>
            </a:r>
            <a:endParaRPr lang="en-GB" sz="2000" b="1" dirty="0">
              <a:latin typeface="Century Gothic" panose="020B0502020202020204" pitchFamily="34" charset="0"/>
            </a:endParaRPr>
          </a:p>
          <a:p>
            <a:pPr lvl="0" defTabSz="514350">
              <a:defRPr/>
            </a:pPr>
            <a:endParaRPr lang="en-GB" sz="2000" b="1" dirty="0">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0.08l x 1000 = 80ml; 80ml = 0.08L</a:t>
            </a:r>
          </a:p>
        </p:txBody>
      </p:sp>
      <p:graphicFrame>
        <p:nvGraphicFramePr>
          <p:cNvPr id="7" name="Table 6">
            <a:extLst>
              <a:ext uri="{FF2B5EF4-FFF2-40B4-BE49-F238E27FC236}">
                <a16:creationId xmlns:a16="http://schemas.microsoft.com/office/drawing/2014/main" id="{D8ED892E-209D-428C-876B-3F3500D12288}"/>
              </a:ext>
            </a:extLst>
          </p:cNvPr>
          <p:cNvGraphicFramePr>
            <a:graphicFrameLocks noGrp="1"/>
          </p:cNvGraphicFramePr>
          <p:nvPr>
            <p:extLst>
              <p:ext uri="{D42A27DB-BD31-4B8C-83A1-F6EECF244321}">
                <p14:modId xmlns:p14="http://schemas.microsoft.com/office/powerpoint/2010/main" val="4143545498"/>
              </p:ext>
            </p:extLst>
          </p:nvPr>
        </p:nvGraphicFramePr>
        <p:xfrm>
          <a:off x="348278" y="4110624"/>
          <a:ext cx="1041494" cy="551124"/>
        </p:xfrm>
        <a:graphic>
          <a:graphicData uri="http://schemas.openxmlformats.org/drawingml/2006/table">
            <a:tbl>
              <a:tblPr firstRow="1" bandRow="1">
                <a:tableStyleId>{1FECB4D8-DB02-4DC6-A0A2-4F2EBAE1DC90}</a:tableStyleId>
              </a:tblPr>
              <a:tblGrid>
                <a:gridCol w="520747">
                  <a:extLst>
                    <a:ext uri="{9D8B030D-6E8A-4147-A177-3AD203B41FA5}">
                      <a16:colId xmlns:a16="http://schemas.microsoft.com/office/drawing/2014/main" val="1131488306"/>
                    </a:ext>
                  </a:extLst>
                </a:gridCol>
                <a:gridCol w="520747">
                  <a:extLst>
                    <a:ext uri="{9D8B030D-6E8A-4147-A177-3AD203B41FA5}">
                      <a16:colId xmlns:a16="http://schemas.microsoft.com/office/drawing/2014/main" val="341386072"/>
                    </a:ext>
                  </a:extLst>
                </a:gridCol>
              </a:tblGrid>
              <a:tr h="275562">
                <a:tc>
                  <a:txBody>
                    <a:bodyPr/>
                    <a:lstStyle/>
                    <a:p>
                      <a:pPr algn="ctr"/>
                      <a:r>
                        <a:rPr lang="en-GB" sz="1800" b="1" dirty="0">
                          <a:solidFill>
                            <a:srgbClr val="FF0000"/>
                          </a:solidFill>
                          <a:latin typeface="Century Gothic" panose="020B0502020202020204" pitchFamily="34" charset="0"/>
                        </a:rPr>
                        <a:t>8</a:t>
                      </a:r>
                    </a:p>
                  </a:txBody>
                  <a:tcPr marL="0" marR="0" marT="0" marB="0" anchor="b">
                    <a:lnL>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r>
                        <a:rPr lang="en-GB" sz="2400" b="1" dirty="0">
                          <a:solidFill>
                            <a:srgbClr val="FF0000"/>
                          </a:solidFill>
                          <a:latin typeface="Century Gothic" panose="020B0502020202020204" pitchFamily="34" charset="0"/>
                        </a:rPr>
                        <a:t> </a:t>
                      </a:r>
                      <a:r>
                        <a:rPr lang="en-GB" sz="2000" b="1" dirty="0">
                          <a:solidFill>
                            <a:srgbClr val="FF0000"/>
                          </a:solidFill>
                          <a:latin typeface="Century Gothic" panose="020B0502020202020204" pitchFamily="34" charset="0"/>
                        </a:rPr>
                        <a:t>L</a:t>
                      </a:r>
                      <a:endParaRPr lang="en-GB" sz="2400" b="1" dirty="0">
                        <a:solidFill>
                          <a:srgbClr val="FF0000"/>
                        </a:solidFill>
                        <a:latin typeface="Century Gothic" panose="020B0502020202020204" pitchFamily="34" charset="0"/>
                      </a:endParaRP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275562">
                <a:tc>
                  <a:txBody>
                    <a:bodyPr/>
                    <a:lstStyle/>
                    <a:p>
                      <a:pPr algn="ctr"/>
                      <a:r>
                        <a:rPr lang="en-GB" sz="1800" b="1" dirty="0">
                          <a:solidFill>
                            <a:srgbClr val="FF0000"/>
                          </a:solidFill>
                          <a:latin typeface="Century Gothic" panose="020B0502020202020204" pitchFamily="34" charset="0"/>
                        </a:rPr>
                        <a:t>1000</a:t>
                      </a:r>
                    </a:p>
                  </a:txBody>
                  <a:tcPr marL="0" marR="0" marT="0" marB="0">
                    <a:lnL>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0" dirty="0">
                        <a:solidFill>
                          <a:schemeClr val="tx1"/>
                        </a:solidFill>
                        <a:latin typeface="SassoonCRInfantMedium" panose="02000603020000020003" pitchFamily="2" charset="77"/>
                      </a:endParaRP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sp>
        <p:nvSpPr>
          <p:cNvPr id="9" name="Rounded Rectangle 32">
            <a:extLst>
              <a:ext uri="{FF2B5EF4-FFF2-40B4-BE49-F238E27FC236}">
                <a16:creationId xmlns:a16="http://schemas.microsoft.com/office/drawing/2014/main" id="{EDEEB804-80F2-48B8-9D0E-C2831DA8B9EB}"/>
              </a:ext>
            </a:extLst>
          </p:cNvPr>
          <p:cNvSpPr/>
          <p:nvPr/>
        </p:nvSpPr>
        <p:spPr>
          <a:xfrm>
            <a:off x="81824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latin typeface="Century Gothic" panose="020B0502020202020204" pitchFamily="34" charset="0"/>
            </a:endParaRPr>
          </a:p>
        </p:txBody>
      </p:sp>
      <p:sp>
        <p:nvSpPr>
          <p:cNvPr id="10" name="Rounded Rectangle 34">
            <a:extLst>
              <a:ext uri="{FF2B5EF4-FFF2-40B4-BE49-F238E27FC236}">
                <a16:creationId xmlns:a16="http://schemas.microsoft.com/office/drawing/2014/main" id="{552126A3-0605-42DA-9F05-786D26EE0410}"/>
              </a:ext>
            </a:extLst>
          </p:cNvPr>
          <p:cNvSpPr/>
          <p:nvPr/>
        </p:nvSpPr>
        <p:spPr>
          <a:xfrm>
            <a:off x="382986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80ml</a:t>
            </a:r>
          </a:p>
        </p:txBody>
      </p:sp>
      <p:sp>
        <p:nvSpPr>
          <p:cNvPr id="11" name="Rounded Rectangle 36">
            <a:extLst>
              <a:ext uri="{FF2B5EF4-FFF2-40B4-BE49-F238E27FC236}">
                <a16:creationId xmlns:a16="http://schemas.microsoft.com/office/drawing/2014/main" id="{06181624-BC25-4F2D-8DE6-589459BE3E07}"/>
              </a:ext>
            </a:extLst>
          </p:cNvPr>
          <p:cNvSpPr/>
          <p:nvPr/>
        </p:nvSpPr>
        <p:spPr>
          <a:xfrm>
            <a:off x="6841488" y="1818713"/>
            <a:ext cx="1548000" cy="828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0.08L</a:t>
            </a:r>
          </a:p>
        </p:txBody>
      </p:sp>
      <p:sp>
        <p:nvSpPr>
          <p:cNvPr id="12" name="TextBox 11">
            <a:extLst>
              <a:ext uri="{FF2B5EF4-FFF2-40B4-BE49-F238E27FC236}">
                <a16:creationId xmlns:a16="http://schemas.microsoft.com/office/drawing/2014/main" id="{7D3C5313-9C96-4AF4-B77A-4A87F8EC61B4}"/>
              </a:ext>
            </a:extLst>
          </p:cNvPr>
          <p:cNvSpPr txBox="1"/>
          <p:nvPr/>
        </p:nvSpPr>
        <p:spPr>
          <a:xfrm>
            <a:off x="2879582" y="1940326"/>
            <a:ext cx="436952" cy="584775"/>
          </a:xfrm>
          <a:prstGeom prst="rect">
            <a:avLst/>
          </a:prstGeom>
          <a:noFill/>
        </p:spPr>
        <p:txBody>
          <a:bodyPr wrap="square" rtlCol="0" anchor="ctr">
            <a:spAutoFit/>
          </a:bodyPr>
          <a:lstStyle/>
          <a:p>
            <a:pPr algn="ctr"/>
            <a:r>
              <a:rPr lang="en-GB" sz="3200" b="1" dirty="0">
                <a:latin typeface="Century Gothic" panose="020B0502020202020204" pitchFamily="34" charset="0"/>
              </a:rPr>
              <a:t>&lt;</a:t>
            </a:r>
          </a:p>
        </p:txBody>
      </p:sp>
      <p:sp>
        <p:nvSpPr>
          <p:cNvPr id="13" name="TextBox 12">
            <a:extLst>
              <a:ext uri="{FF2B5EF4-FFF2-40B4-BE49-F238E27FC236}">
                <a16:creationId xmlns:a16="http://schemas.microsoft.com/office/drawing/2014/main" id="{A3A345F9-2434-4CCA-AC7A-2396A980AA0F}"/>
              </a:ext>
            </a:extLst>
          </p:cNvPr>
          <p:cNvSpPr txBox="1"/>
          <p:nvPr/>
        </p:nvSpPr>
        <p:spPr>
          <a:xfrm>
            <a:off x="5891202" y="1940326"/>
            <a:ext cx="436952" cy="584775"/>
          </a:xfrm>
          <a:prstGeom prst="rect">
            <a:avLst/>
          </a:prstGeom>
          <a:noFill/>
        </p:spPr>
        <p:txBody>
          <a:bodyPr wrap="square" rtlCol="0" anchor="ctr">
            <a:spAutoFit/>
          </a:bodyPr>
          <a:lstStyle/>
          <a:p>
            <a:pPr algn="ctr"/>
            <a:r>
              <a:rPr lang="en-GB" sz="3200" b="1" dirty="0">
                <a:latin typeface="Century Gothic" panose="020B0502020202020204" pitchFamily="34" charset="0"/>
              </a:rPr>
              <a:t>=</a:t>
            </a:r>
          </a:p>
        </p:txBody>
      </p:sp>
      <p:graphicFrame>
        <p:nvGraphicFramePr>
          <p:cNvPr id="14" name="Table 13">
            <a:extLst>
              <a:ext uri="{FF2B5EF4-FFF2-40B4-BE49-F238E27FC236}">
                <a16:creationId xmlns:a16="http://schemas.microsoft.com/office/drawing/2014/main" id="{C631AAC2-2247-44A9-8A69-4869DDEA9A64}"/>
              </a:ext>
            </a:extLst>
          </p:cNvPr>
          <p:cNvGraphicFramePr>
            <a:graphicFrameLocks noGrp="1"/>
          </p:cNvGraphicFramePr>
          <p:nvPr>
            <p:extLst>
              <p:ext uri="{D42A27DB-BD31-4B8C-83A1-F6EECF244321}">
                <p14:modId xmlns:p14="http://schemas.microsoft.com/office/powerpoint/2010/main" val="1935989751"/>
              </p:ext>
            </p:extLst>
          </p:nvPr>
        </p:nvGraphicFramePr>
        <p:xfrm>
          <a:off x="940145" y="1866953"/>
          <a:ext cx="1304206" cy="731520"/>
        </p:xfrm>
        <a:graphic>
          <a:graphicData uri="http://schemas.openxmlformats.org/drawingml/2006/table">
            <a:tbl>
              <a:tblPr firstRow="1" bandRow="1">
                <a:tableStyleId>{1FECB4D8-DB02-4DC6-A0A2-4F2EBAE1DC90}</a:tableStyleId>
              </a:tblPr>
              <a:tblGrid>
                <a:gridCol w="791356">
                  <a:extLst>
                    <a:ext uri="{9D8B030D-6E8A-4147-A177-3AD203B41FA5}">
                      <a16:colId xmlns:a16="http://schemas.microsoft.com/office/drawing/2014/main" val="1131488306"/>
                    </a:ext>
                  </a:extLst>
                </a:gridCol>
                <a:gridCol w="512850">
                  <a:extLst>
                    <a:ext uri="{9D8B030D-6E8A-4147-A177-3AD203B41FA5}">
                      <a16:colId xmlns:a16="http://schemas.microsoft.com/office/drawing/2014/main" val="341386072"/>
                    </a:ext>
                  </a:extLst>
                </a:gridCol>
              </a:tblGrid>
              <a:tr h="107083">
                <a:tc>
                  <a:txBody>
                    <a:bodyPr/>
                    <a:lstStyle/>
                    <a:p>
                      <a:pPr algn="ctr"/>
                      <a:r>
                        <a:rPr lang="en-GB" sz="2400" b="1" dirty="0">
                          <a:solidFill>
                            <a:schemeClr val="tx1"/>
                          </a:solidFill>
                          <a:latin typeface="Century Gothic" panose="020B0502020202020204" pitchFamily="34" charset="0"/>
                        </a:rPr>
                        <a:t>8</a:t>
                      </a:r>
                    </a:p>
                  </a:txBody>
                  <a:tcPr marL="0" marR="0" marT="0" marB="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L</a:t>
                      </a: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107083">
                <a:tc>
                  <a:txBody>
                    <a:bodyPr/>
                    <a:lstStyle/>
                    <a:p>
                      <a:pPr algn="ctr"/>
                      <a:r>
                        <a:rPr lang="en-GB" sz="2400" b="1" dirty="0">
                          <a:solidFill>
                            <a:schemeClr val="tx1"/>
                          </a:solidFill>
                          <a:latin typeface="Century Gothic" panose="020B0502020202020204" pitchFamily="34" charset="0"/>
                        </a:rPr>
                        <a:t>1000</a:t>
                      </a: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0" dirty="0">
                        <a:solidFill>
                          <a:schemeClr val="tx1"/>
                        </a:solidFill>
                        <a:latin typeface="SassoonCRInfantMedium" panose="02000603020000020003" pitchFamily="2" charset="77"/>
                      </a:endParaRP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sp>
        <p:nvSpPr>
          <p:cNvPr id="15" name="TextBox 14">
            <a:extLst>
              <a:ext uri="{FF2B5EF4-FFF2-40B4-BE49-F238E27FC236}">
                <a16:creationId xmlns:a16="http://schemas.microsoft.com/office/drawing/2014/main" id="{950C8873-F739-48A5-95D7-A8E612E9B650}"/>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877334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5381F468-F74E-4FBE-AEF5-DCFB169800B2}"/>
              </a:ext>
            </a:extLst>
          </p:cNvPr>
          <p:cNvPicPr>
            <a:picLocks noChangeAspect="1"/>
          </p:cNvPicPr>
          <p:nvPr/>
        </p:nvPicPr>
        <p:blipFill>
          <a:blip r:embed="rId3"/>
          <a:stretch>
            <a:fillRect/>
          </a:stretch>
        </p:blipFill>
        <p:spPr>
          <a:xfrm>
            <a:off x="115438" y="146030"/>
            <a:ext cx="8913124" cy="6322100"/>
          </a:xfrm>
          <a:prstGeom prst="rect">
            <a:avLst/>
          </a:prstGeom>
        </p:spPr>
      </p:pic>
      <p:sp>
        <p:nvSpPr>
          <p:cNvPr id="22" name="Rectangle 21">
            <a:extLst>
              <a:ext uri="{FF2B5EF4-FFF2-40B4-BE49-F238E27FC236}">
                <a16:creationId xmlns:a16="http://schemas.microsoft.com/office/drawing/2014/main" id="{192EAC04-BBA1-4B99-A5DE-75ED519273D9}"/>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Elijah’s bucket can hold 3,500ml. Mason’s bucket can hold 4.2L. Both fill their buckets half way. Elijah adds an extra 850ml and Mason adds an extra 400ml. </a:t>
            </a:r>
          </a:p>
          <a:p>
            <a:endParaRPr lang="en-GB" sz="2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Elijah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right? Explain how you know.</a:t>
            </a:r>
          </a:p>
          <a:p>
            <a:pPr lvl="0" defTabSz="514350">
              <a:defRPr/>
            </a:pPr>
            <a:endParaRPr lang="en-GB"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p:txBody>
      </p:sp>
      <p:sp>
        <p:nvSpPr>
          <p:cNvPr id="23" name="TextBox 22">
            <a:extLst>
              <a:ext uri="{FF2B5EF4-FFF2-40B4-BE49-F238E27FC236}">
                <a16:creationId xmlns:a16="http://schemas.microsoft.com/office/drawing/2014/main" id="{4529BF85-637E-46F9-A0CC-3A15161F1F0A}"/>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grpSp>
        <p:nvGrpSpPr>
          <p:cNvPr id="24" name="Group 23">
            <a:extLst>
              <a:ext uri="{FF2B5EF4-FFF2-40B4-BE49-F238E27FC236}">
                <a16:creationId xmlns:a16="http://schemas.microsoft.com/office/drawing/2014/main" id="{B61E1D3B-1398-484F-B645-D75F5EFE8064}"/>
              </a:ext>
            </a:extLst>
          </p:cNvPr>
          <p:cNvGrpSpPr/>
          <p:nvPr/>
        </p:nvGrpSpPr>
        <p:grpSpPr>
          <a:xfrm>
            <a:off x="2021939" y="1779882"/>
            <a:ext cx="5100123" cy="1571927"/>
            <a:chOff x="1715902" y="1729082"/>
            <a:chExt cx="5100123" cy="1571927"/>
          </a:xfrm>
        </p:grpSpPr>
        <p:sp>
          <p:nvSpPr>
            <p:cNvPr id="25" name="Rounded Rectangular Callout 4">
              <a:extLst>
                <a:ext uri="{FF2B5EF4-FFF2-40B4-BE49-F238E27FC236}">
                  <a16:creationId xmlns:a16="http://schemas.microsoft.com/office/drawing/2014/main" id="{92E7CAFC-5AA6-4E34-8C44-E88996ED2BDE}"/>
                </a:ext>
              </a:extLst>
            </p:cNvPr>
            <p:cNvSpPr/>
            <p:nvPr/>
          </p:nvSpPr>
          <p:spPr>
            <a:xfrm>
              <a:off x="3476127" y="2024601"/>
              <a:ext cx="3339898" cy="1119266"/>
            </a:xfrm>
            <a:prstGeom prst="wedgeRoundRectCallout">
              <a:avLst>
                <a:gd name="adj1" fmla="val -61741"/>
                <a:gd name="adj2" fmla="val 3268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bucket has the least water.</a:t>
              </a:r>
            </a:p>
          </p:txBody>
        </p:sp>
        <p:pic>
          <p:nvPicPr>
            <p:cNvPr id="26" name="Picture 25">
              <a:extLst>
                <a:ext uri="{FF2B5EF4-FFF2-40B4-BE49-F238E27FC236}">
                  <a16:creationId xmlns:a16="http://schemas.microsoft.com/office/drawing/2014/main" id="{6CFA7A5B-E87D-4FB8-B179-2671C199216B}"/>
                </a:ext>
              </a:extLst>
            </p:cNvPr>
            <p:cNvPicPr>
              <a:picLocks noChangeAspect="1"/>
            </p:cNvPicPr>
            <p:nvPr/>
          </p:nvPicPr>
          <p:blipFill rotWithShape="1">
            <a:blip r:embed="rId4">
              <a:extLst>
                <a:ext uri="{28A0092B-C50C-407E-A947-70E740481C1C}">
                  <a14:useLocalDpi xmlns:a14="http://schemas.microsoft.com/office/drawing/2010/main" val="0"/>
                </a:ext>
              </a:extLst>
            </a:blip>
            <a:srcRect l="5327" t="1207" r="78610" b="87031"/>
            <a:stretch/>
          </p:blipFill>
          <p:spPr>
            <a:xfrm>
              <a:off x="1715902" y="1729082"/>
              <a:ext cx="1484922" cy="1571927"/>
            </a:xfrm>
            <a:prstGeom prst="rect">
              <a:avLst/>
            </a:prstGeom>
          </p:spPr>
        </p:pic>
      </p:grpSp>
    </p:spTree>
    <p:extLst>
      <p:ext uri="{BB962C8B-B14F-4D97-AF65-F5344CB8AC3E}">
        <p14:creationId xmlns:p14="http://schemas.microsoft.com/office/powerpoint/2010/main" val="111992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5381F468-F74E-4FBE-AEF5-DCFB169800B2}"/>
              </a:ext>
            </a:extLst>
          </p:cNvPr>
          <p:cNvPicPr>
            <a:picLocks noChangeAspect="1"/>
          </p:cNvPicPr>
          <p:nvPr/>
        </p:nvPicPr>
        <p:blipFill>
          <a:blip r:embed="rId3"/>
          <a:stretch>
            <a:fillRect/>
          </a:stretch>
        </p:blipFill>
        <p:spPr>
          <a:xfrm>
            <a:off x="115438" y="146030"/>
            <a:ext cx="8913124" cy="6322100"/>
          </a:xfrm>
          <a:prstGeom prst="rect">
            <a:avLst/>
          </a:prstGeom>
        </p:spPr>
      </p:pic>
      <p:sp>
        <p:nvSpPr>
          <p:cNvPr id="22" name="Rectangle 21">
            <a:extLst>
              <a:ext uri="{FF2B5EF4-FFF2-40B4-BE49-F238E27FC236}">
                <a16:creationId xmlns:a16="http://schemas.microsoft.com/office/drawing/2014/main" id="{192EAC04-BBA1-4B99-A5DE-75ED519273D9}"/>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Elijah’s bucket can hold 3,500ml. Mason’s bucket can hold 4.2L. Both fill their buckets half way. Elijah adds an extra 850ml and Mason adds an extra 400ml. </a:t>
            </a:r>
          </a:p>
          <a:p>
            <a:endParaRPr lang="en-GB" sz="2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Elijah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right? Explain how you know.</a:t>
            </a:r>
          </a:p>
          <a:p>
            <a:pPr lvl="0" defTabSz="514350">
              <a:defRPr/>
            </a:pPr>
            <a:endParaRPr lang="en-GB" b="1" dirty="0">
              <a:solidFill>
                <a:srgbClr val="FF0000"/>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No Elijah is incorrect because…</a:t>
            </a:r>
          </a:p>
        </p:txBody>
      </p:sp>
      <p:sp>
        <p:nvSpPr>
          <p:cNvPr id="23" name="TextBox 22">
            <a:extLst>
              <a:ext uri="{FF2B5EF4-FFF2-40B4-BE49-F238E27FC236}">
                <a16:creationId xmlns:a16="http://schemas.microsoft.com/office/drawing/2014/main" id="{4529BF85-637E-46F9-A0CC-3A15161F1F0A}"/>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grpSp>
        <p:nvGrpSpPr>
          <p:cNvPr id="24" name="Group 23">
            <a:extLst>
              <a:ext uri="{FF2B5EF4-FFF2-40B4-BE49-F238E27FC236}">
                <a16:creationId xmlns:a16="http://schemas.microsoft.com/office/drawing/2014/main" id="{B61E1D3B-1398-484F-B645-D75F5EFE8064}"/>
              </a:ext>
            </a:extLst>
          </p:cNvPr>
          <p:cNvGrpSpPr/>
          <p:nvPr/>
        </p:nvGrpSpPr>
        <p:grpSpPr>
          <a:xfrm>
            <a:off x="2021939" y="1779882"/>
            <a:ext cx="5100123" cy="1571927"/>
            <a:chOff x="1715902" y="1729082"/>
            <a:chExt cx="5100123" cy="1571927"/>
          </a:xfrm>
        </p:grpSpPr>
        <p:sp>
          <p:nvSpPr>
            <p:cNvPr id="25" name="Rounded Rectangular Callout 4">
              <a:extLst>
                <a:ext uri="{FF2B5EF4-FFF2-40B4-BE49-F238E27FC236}">
                  <a16:creationId xmlns:a16="http://schemas.microsoft.com/office/drawing/2014/main" id="{92E7CAFC-5AA6-4E34-8C44-E88996ED2BDE}"/>
                </a:ext>
              </a:extLst>
            </p:cNvPr>
            <p:cNvSpPr/>
            <p:nvPr/>
          </p:nvSpPr>
          <p:spPr>
            <a:xfrm>
              <a:off x="3476127" y="2024601"/>
              <a:ext cx="3339898" cy="1119266"/>
            </a:xfrm>
            <a:prstGeom prst="wedgeRoundRectCallout">
              <a:avLst>
                <a:gd name="adj1" fmla="val -61741"/>
                <a:gd name="adj2" fmla="val 3268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bucket has the least water.</a:t>
              </a:r>
            </a:p>
          </p:txBody>
        </p:sp>
        <p:pic>
          <p:nvPicPr>
            <p:cNvPr id="26" name="Picture 25">
              <a:extLst>
                <a:ext uri="{FF2B5EF4-FFF2-40B4-BE49-F238E27FC236}">
                  <a16:creationId xmlns:a16="http://schemas.microsoft.com/office/drawing/2014/main" id="{6CFA7A5B-E87D-4FB8-B179-2671C199216B}"/>
                </a:ext>
              </a:extLst>
            </p:cNvPr>
            <p:cNvPicPr>
              <a:picLocks noChangeAspect="1"/>
            </p:cNvPicPr>
            <p:nvPr/>
          </p:nvPicPr>
          <p:blipFill rotWithShape="1">
            <a:blip r:embed="rId4">
              <a:extLst>
                <a:ext uri="{28A0092B-C50C-407E-A947-70E740481C1C}">
                  <a14:useLocalDpi xmlns:a14="http://schemas.microsoft.com/office/drawing/2010/main" val="0"/>
                </a:ext>
              </a:extLst>
            </a:blip>
            <a:srcRect l="5327" t="1207" r="78610" b="87031"/>
            <a:stretch/>
          </p:blipFill>
          <p:spPr>
            <a:xfrm>
              <a:off x="1715902" y="1729082"/>
              <a:ext cx="1484922" cy="1571927"/>
            </a:xfrm>
            <a:prstGeom prst="rect">
              <a:avLst/>
            </a:prstGeom>
          </p:spPr>
        </p:pic>
      </p:grpSp>
    </p:spTree>
    <p:extLst>
      <p:ext uri="{BB962C8B-B14F-4D97-AF65-F5344CB8AC3E}">
        <p14:creationId xmlns:p14="http://schemas.microsoft.com/office/powerpoint/2010/main" val="178136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1 – Converting Units</a:t>
            </a:r>
          </a:p>
          <a:p>
            <a:pPr algn="ctr"/>
            <a:r>
              <a:rPr lang="en-GB" sz="1600" b="1" u="sng" dirty="0">
                <a:solidFill>
                  <a:srgbClr val="E7E6E6">
                    <a:lumMod val="50000"/>
                  </a:srgbClr>
                </a:solidFill>
                <a:latin typeface="Century Gothic" panose="020B0502020202020204" pitchFamily="34" charset="0"/>
              </a:rPr>
              <a:t>Tuesday 28</a:t>
            </a:r>
            <a:r>
              <a:rPr lang="en-GB" sz="1600" b="1" u="sng" baseline="30000" dirty="0">
                <a:solidFill>
                  <a:srgbClr val="E7E6E6">
                    <a:lumMod val="50000"/>
                  </a:srgbClr>
                </a:solidFill>
                <a:latin typeface="Century Gothic" panose="020B0502020202020204" pitchFamily="34" charset="0"/>
              </a:rPr>
              <a:t>th</a:t>
            </a:r>
            <a:r>
              <a:rPr lang="en-GB" sz="1600" b="1" u="sng" dirty="0">
                <a:solidFill>
                  <a:srgbClr val="E7E6E6">
                    <a:lumMod val="50000"/>
                  </a:srgbClr>
                </a:solidFill>
                <a:latin typeface="Century Gothic" panose="020B0502020202020204" pitchFamily="34" charset="0"/>
              </a:rPr>
              <a:t> April 2020</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a:t>
            </a: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5: Millimetres and Millilitres</a:t>
            </a: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5381F468-F74E-4FBE-AEF5-DCFB169800B2}"/>
              </a:ext>
            </a:extLst>
          </p:cNvPr>
          <p:cNvPicPr>
            <a:picLocks noChangeAspect="1"/>
          </p:cNvPicPr>
          <p:nvPr/>
        </p:nvPicPr>
        <p:blipFill>
          <a:blip r:embed="rId3"/>
          <a:stretch>
            <a:fillRect/>
          </a:stretch>
        </p:blipFill>
        <p:spPr>
          <a:xfrm>
            <a:off x="115438" y="146030"/>
            <a:ext cx="8913124" cy="6322100"/>
          </a:xfrm>
          <a:prstGeom prst="rect">
            <a:avLst/>
          </a:prstGeom>
        </p:spPr>
      </p:pic>
      <p:sp>
        <p:nvSpPr>
          <p:cNvPr id="22" name="Rectangle 21">
            <a:extLst>
              <a:ext uri="{FF2B5EF4-FFF2-40B4-BE49-F238E27FC236}">
                <a16:creationId xmlns:a16="http://schemas.microsoft.com/office/drawing/2014/main" id="{192EAC04-BBA1-4B99-A5DE-75ED519273D9}"/>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Elijah’s bucket can hold 3,500ml. Mason’s bucket can hold 4.2L. Both fill their buckets half way. Elijah adds an extra 850ml and Mason adds an extra 400ml. </a:t>
            </a:r>
          </a:p>
          <a:p>
            <a:endParaRPr lang="en-GB" sz="2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Elijah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right? Explain how you know.</a:t>
            </a:r>
          </a:p>
          <a:p>
            <a:pPr lvl="0" defTabSz="514350">
              <a:defRPr/>
            </a:pPr>
            <a:endParaRPr lang="en-GB"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No Elijah is incorrect because he has 3,500ml ÷ 2 = 1,750ml. </a:t>
            </a:r>
          </a:p>
          <a:p>
            <a:pPr lvl="0" defTabSz="514350">
              <a:defRPr/>
            </a:pPr>
            <a:r>
              <a:rPr lang="en-GB" sz="2000" b="1" dirty="0">
                <a:solidFill>
                  <a:srgbClr val="FF0000"/>
                </a:solidFill>
                <a:latin typeface="Century Gothic" panose="020B0502020202020204" pitchFamily="34" charset="0"/>
              </a:rPr>
              <a:t>1,750ml + 850ml = 2,600ml. </a:t>
            </a:r>
          </a:p>
          <a:p>
            <a:endParaRPr lang="en-GB"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Mason has 4.2l ÷ 2 = 2.1L. </a:t>
            </a:r>
          </a:p>
          <a:p>
            <a:r>
              <a:rPr lang="en-GB" sz="2000" b="1" dirty="0">
                <a:solidFill>
                  <a:srgbClr val="FF0000"/>
                </a:solidFill>
                <a:latin typeface="Century Gothic" panose="020B0502020202020204" pitchFamily="34" charset="0"/>
              </a:rPr>
              <a:t>2.1L x 1,000 = 2,100ml. </a:t>
            </a:r>
          </a:p>
          <a:p>
            <a:r>
              <a:rPr lang="en-GB" sz="2000" b="1" dirty="0">
                <a:solidFill>
                  <a:srgbClr val="FF0000"/>
                </a:solidFill>
                <a:latin typeface="Century Gothic" panose="020B0502020202020204" pitchFamily="34" charset="0"/>
              </a:rPr>
              <a:t>2,100ml + 400ml = 2,500ml. </a:t>
            </a:r>
          </a:p>
          <a:p>
            <a:endParaRPr lang="en-GB"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So Elijah’s bucket has 100ml more than Mason’s bucket.</a:t>
            </a:r>
          </a:p>
          <a:p>
            <a:pPr algn="ctr"/>
            <a:endParaRPr lang="en-GB" sz="2000" b="1" dirty="0">
              <a:solidFill>
                <a:srgbClr val="FF0000"/>
              </a:solidFill>
              <a:latin typeface="Century Gothic" panose="020B0502020202020204" pitchFamily="34" charset="0"/>
            </a:endParaRPr>
          </a:p>
        </p:txBody>
      </p:sp>
      <p:sp>
        <p:nvSpPr>
          <p:cNvPr id="23" name="TextBox 22">
            <a:extLst>
              <a:ext uri="{FF2B5EF4-FFF2-40B4-BE49-F238E27FC236}">
                <a16:creationId xmlns:a16="http://schemas.microsoft.com/office/drawing/2014/main" id="{4529BF85-637E-46F9-A0CC-3A15161F1F0A}"/>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grpSp>
        <p:nvGrpSpPr>
          <p:cNvPr id="24" name="Group 23">
            <a:extLst>
              <a:ext uri="{FF2B5EF4-FFF2-40B4-BE49-F238E27FC236}">
                <a16:creationId xmlns:a16="http://schemas.microsoft.com/office/drawing/2014/main" id="{B61E1D3B-1398-484F-B645-D75F5EFE8064}"/>
              </a:ext>
            </a:extLst>
          </p:cNvPr>
          <p:cNvGrpSpPr/>
          <p:nvPr/>
        </p:nvGrpSpPr>
        <p:grpSpPr>
          <a:xfrm>
            <a:off x="2021939" y="1779882"/>
            <a:ext cx="5100123" cy="1571927"/>
            <a:chOff x="1715902" y="1729082"/>
            <a:chExt cx="5100123" cy="1571927"/>
          </a:xfrm>
        </p:grpSpPr>
        <p:sp>
          <p:nvSpPr>
            <p:cNvPr id="25" name="Rounded Rectangular Callout 4">
              <a:extLst>
                <a:ext uri="{FF2B5EF4-FFF2-40B4-BE49-F238E27FC236}">
                  <a16:creationId xmlns:a16="http://schemas.microsoft.com/office/drawing/2014/main" id="{92E7CAFC-5AA6-4E34-8C44-E88996ED2BDE}"/>
                </a:ext>
              </a:extLst>
            </p:cNvPr>
            <p:cNvSpPr/>
            <p:nvPr/>
          </p:nvSpPr>
          <p:spPr>
            <a:xfrm>
              <a:off x="3476127" y="2024601"/>
              <a:ext cx="3339898" cy="1119266"/>
            </a:xfrm>
            <a:prstGeom prst="wedgeRoundRectCallout">
              <a:avLst>
                <a:gd name="adj1" fmla="val -61741"/>
                <a:gd name="adj2" fmla="val 3268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bucket has the least water.</a:t>
              </a:r>
            </a:p>
          </p:txBody>
        </p:sp>
        <p:pic>
          <p:nvPicPr>
            <p:cNvPr id="26" name="Picture 25">
              <a:extLst>
                <a:ext uri="{FF2B5EF4-FFF2-40B4-BE49-F238E27FC236}">
                  <a16:creationId xmlns:a16="http://schemas.microsoft.com/office/drawing/2014/main" id="{6CFA7A5B-E87D-4FB8-B179-2671C199216B}"/>
                </a:ext>
              </a:extLst>
            </p:cNvPr>
            <p:cNvPicPr>
              <a:picLocks noChangeAspect="1"/>
            </p:cNvPicPr>
            <p:nvPr/>
          </p:nvPicPr>
          <p:blipFill rotWithShape="1">
            <a:blip r:embed="rId4">
              <a:extLst>
                <a:ext uri="{28A0092B-C50C-407E-A947-70E740481C1C}">
                  <a14:useLocalDpi xmlns:a14="http://schemas.microsoft.com/office/drawing/2010/main" val="0"/>
                </a:ext>
              </a:extLst>
            </a:blip>
            <a:srcRect l="5327" t="1207" r="78610" b="87031"/>
            <a:stretch/>
          </p:blipFill>
          <p:spPr>
            <a:xfrm>
              <a:off x="1715902" y="1729082"/>
              <a:ext cx="1484922" cy="1571927"/>
            </a:xfrm>
            <a:prstGeom prst="rect">
              <a:avLst/>
            </a:prstGeom>
          </p:spPr>
        </p:pic>
      </p:grpSp>
    </p:spTree>
    <p:extLst>
      <p:ext uri="{BB962C8B-B14F-4D97-AF65-F5344CB8AC3E}">
        <p14:creationId xmlns:p14="http://schemas.microsoft.com/office/powerpoint/2010/main" val="11545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F305B42A-122F-45C9-B9A4-03986225F39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1 – Converting Units </a:t>
            </a:r>
            <a:endParaRPr lang="en-GB" sz="1600" b="1" dirty="0">
              <a:solidFill>
                <a:srgbClr val="E7E6E6">
                  <a:lumMod val="25000"/>
                </a:srgbClr>
              </a:solidFill>
              <a:latin typeface="Century Gothic" panose="020B0502020202020204" pitchFamily="34" charset="0"/>
            </a:endParaRPr>
          </a:p>
          <a:p>
            <a:pPr algn="ctr"/>
            <a:r>
              <a:rPr lang="en-GB" sz="1600" b="1" u="sng" dirty="0">
                <a:solidFill>
                  <a:srgbClr val="E7E6E6">
                    <a:lumMod val="50000"/>
                  </a:srgbClr>
                </a:solidFill>
                <a:latin typeface="Century Gothic" panose="020B0502020202020204" pitchFamily="34" charset="0"/>
              </a:rPr>
              <a:t>Thursday 30</a:t>
            </a:r>
            <a:r>
              <a:rPr lang="en-GB" sz="1600" b="1" u="sng" baseline="30000" dirty="0">
                <a:solidFill>
                  <a:srgbClr val="E7E6E6">
                    <a:lumMod val="50000"/>
                  </a:srgbClr>
                </a:solidFill>
                <a:latin typeface="Century Gothic" panose="020B0502020202020204" pitchFamily="34" charset="0"/>
              </a:rPr>
              <a:t>th</a:t>
            </a:r>
            <a:r>
              <a:rPr lang="en-GB" sz="1600" b="1" u="sng" dirty="0">
                <a:solidFill>
                  <a:srgbClr val="E7E6E6">
                    <a:lumMod val="50000"/>
                  </a:srgbClr>
                </a:solidFill>
                <a:latin typeface="Century Gothic" panose="020B0502020202020204" pitchFamily="34" charset="0"/>
              </a:rPr>
              <a:t> April 2020</a:t>
            </a: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5: Metric Units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1307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Multiply or divide the following numbers.</a:t>
            </a:r>
          </a:p>
          <a:p>
            <a:pPr marL="88900" algn="ctr"/>
            <a:endParaRPr lang="en-GB" sz="2800" b="1" dirty="0">
              <a:solidFill>
                <a:schemeClr val="bg2">
                  <a:lumMod val="25000"/>
                </a:schemeClr>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6D18647A-65CD-4CDA-A462-D80DA90010D0}"/>
              </a:ext>
            </a:extLst>
          </p:cNvPr>
          <p:cNvGraphicFramePr>
            <a:graphicFrameLocks noGrp="1"/>
          </p:cNvGraphicFramePr>
          <p:nvPr/>
        </p:nvGraphicFramePr>
        <p:xfrm>
          <a:off x="57899" y="1493823"/>
          <a:ext cx="7866588" cy="1828800"/>
        </p:xfrm>
        <a:graphic>
          <a:graphicData uri="http://schemas.openxmlformats.org/drawingml/2006/table">
            <a:tbl>
              <a:tblPr firstRow="1" bandRow="1">
                <a:tableStyleId>{5940675A-B579-460E-94D1-54222C63F5DA}</a:tableStyleId>
              </a:tblPr>
              <a:tblGrid>
                <a:gridCol w="1280160">
                  <a:extLst>
                    <a:ext uri="{9D8B030D-6E8A-4147-A177-3AD203B41FA5}">
                      <a16:colId xmlns:a16="http://schemas.microsoft.com/office/drawing/2014/main" val="4136603167"/>
                    </a:ext>
                  </a:extLst>
                </a:gridCol>
                <a:gridCol w="1646607">
                  <a:extLst>
                    <a:ext uri="{9D8B030D-6E8A-4147-A177-3AD203B41FA5}">
                      <a16:colId xmlns:a16="http://schemas.microsoft.com/office/drawing/2014/main" val="833079906"/>
                    </a:ext>
                  </a:extLst>
                </a:gridCol>
                <a:gridCol w="1646607">
                  <a:extLst>
                    <a:ext uri="{9D8B030D-6E8A-4147-A177-3AD203B41FA5}">
                      <a16:colId xmlns:a16="http://schemas.microsoft.com/office/drawing/2014/main" val="2791778484"/>
                    </a:ext>
                  </a:extLst>
                </a:gridCol>
                <a:gridCol w="1646607">
                  <a:extLst>
                    <a:ext uri="{9D8B030D-6E8A-4147-A177-3AD203B41FA5}">
                      <a16:colId xmlns:a16="http://schemas.microsoft.com/office/drawing/2014/main" val="2285291169"/>
                    </a:ext>
                  </a:extLst>
                </a:gridCol>
                <a:gridCol w="1646607">
                  <a:extLst>
                    <a:ext uri="{9D8B030D-6E8A-4147-A177-3AD203B41FA5}">
                      <a16:colId xmlns:a16="http://schemas.microsoft.com/office/drawing/2014/main" val="1451756543"/>
                    </a:ext>
                  </a:extLst>
                </a:gridCol>
              </a:tblGrid>
              <a:tr h="408023">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chemeClr val="bg2">
                              <a:lumMod val="25000"/>
                            </a:schemeClr>
                          </a:solidFill>
                          <a:latin typeface="Century Gothic" panose="020B0502020202020204" pitchFamily="34" charset="0"/>
                        </a:rPr>
                        <a:t>Thousands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Hundreds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Tens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Ones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29202310"/>
                  </a:ext>
                </a:extLst>
              </a:tr>
              <a:tr h="445302">
                <a:tc>
                  <a:txBody>
                    <a:bodyPr/>
                    <a:lstStyle/>
                    <a:p>
                      <a:pPr algn="r"/>
                      <a:r>
                        <a:rPr lang="en-GB" sz="2000" b="1" dirty="0">
                          <a:solidFill>
                            <a:schemeClr val="bg2">
                              <a:lumMod val="25000"/>
                            </a:schemeClr>
                          </a:solidFill>
                          <a:latin typeface="Century Gothic" panose="020B0502020202020204" pitchFamily="34" charset="0"/>
                        </a:rPr>
                        <a:t>x 10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7</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1249656"/>
                  </a:ext>
                </a:extLst>
              </a:tr>
              <a:tr h="445302">
                <a:tc>
                  <a:txBody>
                    <a:bodyPr/>
                    <a:lstStyle/>
                    <a:p>
                      <a:pPr algn="r"/>
                      <a:r>
                        <a:rPr lang="en-GB" sz="2000" b="1" dirty="0">
                          <a:solidFill>
                            <a:schemeClr val="bg2">
                              <a:lumMod val="25000"/>
                            </a:schemeClr>
                          </a:solidFill>
                          <a:latin typeface="Century Gothic" panose="020B0502020202020204" pitchFamily="34" charset="0"/>
                        </a:rPr>
                        <a:t>x 100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5</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7274530"/>
                  </a:ext>
                </a:extLst>
              </a:tr>
              <a:tr h="445302">
                <a:tc>
                  <a:txBody>
                    <a:bodyPr/>
                    <a:lstStyle/>
                    <a:p>
                      <a:pPr algn="r"/>
                      <a:r>
                        <a:rPr lang="en-GB" sz="2000" b="1" dirty="0">
                          <a:solidFill>
                            <a:schemeClr val="bg2">
                              <a:lumMod val="25000"/>
                            </a:schemeClr>
                          </a:solidFill>
                          <a:latin typeface="Century Gothic" panose="020B0502020202020204" pitchFamily="34" charset="0"/>
                        </a:rPr>
                        <a:t>x 1000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4</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1219190"/>
                  </a:ext>
                </a:extLst>
              </a:tr>
            </a:tbl>
          </a:graphicData>
        </a:graphic>
      </p:graphicFrame>
      <p:graphicFrame>
        <p:nvGraphicFramePr>
          <p:cNvPr id="10" name="Table 9">
            <a:extLst>
              <a:ext uri="{FF2B5EF4-FFF2-40B4-BE49-F238E27FC236}">
                <a16:creationId xmlns:a16="http://schemas.microsoft.com/office/drawing/2014/main" id="{1322DF02-A7F4-4B0F-A8EE-1B1E0D57A749}"/>
              </a:ext>
            </a:extLst>
          </p:cNvPr>
          <p:cNvGraphicFramePr>
            <a:graphicFrameLocks noGrp="1"/>
          </p:cNvGraphicFramePr>
          <p:nvPr/>
        </p:nvGraphicFramePr>
        <p:xfrm>
          <a:off x="78139" y="3705636"/>
          <a:ext cx="7866588" cy="1779623"/>
        </p:xfrm>
        <a:graphic>
          <a:graphicData uri="http://schemas.openxmlformats.org/drawingml/2006/table">
            <a:tbl>
              <a:tblPr firstRow="1" bandRow="1">
                <a:tableStyleId>{5940675A-B579-460E-94D1-54222C63F5DA}</a:tableStyleId>
              </a:tblPr>
              <a:tblGrid>
                <a:gridCol w="1280160">
                  <a:extLst>
                    <a:ext uri="{9D8B030D-6E8A-4147-A177-3AD203B41FA5}">
                      <a16:colId xmlns:a16="http://schemas.microsoft.com/office/drawing/2014/main" val="4136603167"/>
                    </a:ext>
                  </a:extLst>
                </a:gridCol>
                <a:gridCol w="1646607">
                  <a:extLst>
                    <a:ext uri="{9D8B030D-6E8A-4147-A177-3AD203B41FA5}">
                      <a16:colId xmlns:a16="http://schemas.microsoft.com/office/drawing/2014/main" val="1215325191"/>
                    </a:ext>
                  </a:extLst>
                </a:gridCol>
                <a:gridCol w="1646607">
                  <a:extLst>
                    <a:ext uri="{9D8B030D-6E8A-4147-A177-3AD203B41FA5}">
                      <a16:colId xmlns:a16="http://schemas.microsoft.com/office/drawing/2014/main" val="2791778484"/>
                    </a:ext>
                  </a:extLst>
                </a:gridCol>
                <a:gridCol w="1646607">
                  <a:extLst>
                    <a:ext uri="{9D8B030D-6E8A-4147-A177-3AD203B41FA5}">
                      <a16:colId xmlns:a16="http://schemas.microsoft.com/office/drawing/2014/main" val="2285291169"/>
                    </a:ext>
                  </a:extLst>
                </a:gridCol>
                <a:gridCol w="1646607">
                  <a:extLst>
                    <a:ext uri="{9D8B030D-6E8A-4147-A177-3AD203B41FA5}">
                      <a16:colId xmlns:a16="http://schemas.microsoft.com/office/drawing/2014/main" val="1451756543"/>
                    </a:ext>
                  </a:extLst>
                </a:gridCol>
              </a:tblGrid>
              <a:tr h="408023">
                <a:tc>
                  <a:txBody>
                    <a:bodyPr/>
                    <a:lstStyle/>
                    <a:p>
                      <a:pPr algn="ct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chemeClr val="bg2">
                              <a:lumMod val="25000"/>
                            </a:schemeClr>
                          </a:solidFill>
                          <a:latin typeface="Century Gothic" panose="020B0502020202020204" pitchFamily="34" charset="0"/>
                        </a:rPr>
                        <a:t>Thousands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1">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Hundreds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1">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Tens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1">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Ones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29202310"/>
                  </a:ext>
                </a:extLst>
              </a:tr>
              <a:tr h="445302">
                <a:tc>
                  <a:txBody>
                    <a:bodyPr/>
                    <a:lstStyle/>
                    <a:p>
                      <a:pPr algn="r"/>
                      <a:r>
                        <a:rPr lang="en-GB" sz="2000" b="1" dirty="0">
                          <a:solidFill>
                            <a:schemeClr val="bg2">
                              <a:lumMod val="25000"/>
                            </a:schemeClr>
                          </a:solidFill>
                          <a:latin typeface="Century Gothic" panose="020B0502020202020204" pitchFamily="34" charset="0"/>
                        </a:rPr>
                        <a:t>÷ 10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2</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0</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1249656"/>
                  </a:ext>
                </a:extLst>
              </a:tr>
              <a:tr h="445302">
                <a:tc>
                  <a:txBody>
                    <a:bodyPr/>
                    <a:lstStyle/>
                    <a:p>
                      <a:pPr algn="r"/>
                      <a:r>
                        <a:rPr lang="en-GB" sz="2000" b="1" dirty="0">
                          <a:solidFill>
                            <a:schemeClr val="bg2">
                              <a:lumMod val="25000"/>
                            </a:schemeClr>
                          </a:solidFill>
                          <a:latin typeface="Century Gothic" panose="020B0502020202020204" pitchFamily="34" charset="0"/>
                        </a:rPr>
                        <a:t>÷ 100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6</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0</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0</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7274530"/>
                  </a:ext>
                </a:extLst>
              </a:tr>
              <a:tr h="445302">
                <a:tc>
                  <a:txBody>
                    <a:bodyPr/>
                    <a:lstStyle/>
                    <a:p>
                      <a:pPr algn="r"/>
                      <a:r>
                        <a:rPr lang="en-GB" sz="2000" b="1" dirty="0">
                          <a:solidFill>
                            <a:schemeClr val="bg2">
                              <a:lumMod val="25000"/>
                            </a:schemeClr>
                          </a:solidFill>
                          <a:latin typeface="Century Gothic" panose="020B0502020202020204" pitchFamily="34" charset="0"/>
                        </a:rPr>
                        <a:t>÷ 1000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b="1" dirty="0">
                          <a:solidFill>
                            <a:schemeClr val="bg2">
                              <a:lumMod val="25000"/>
                            </a:schemeClr>
                          </a:solidFill>
                          <a:latin typeface="Century Gothic" panose="020B0502020202020204" pitchFamily="34" charset="0"/>
                        </a:rPr>
                        <a:t>3</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0</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0</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chemeClr val="bg2">
                              <a:lumMod val="25000"/>
                            </a:schemeClr>
                          </a:solidFill>
                          <a:latin typeface="Century Gothic" panose="020B0502020202020204" pitchFamily="34" charset="0"/>
                        </a:rPr>
                        <a:t>0</a:t>
                      </a: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1219190"/>
                  </a:ext>
                </a:extLst>
              </a:tr>
            </a:tbl>
          </a:graphicData>
        </a:graphic>
      </p:graphicFrame>
      <p:sp>
        <p:nvSpPr>
          <p:cNvPr id="9" name="TextBox 8">
            <a:extLst>
              <a:ext uri="{FF2B5EF4-FFF2-40B4-BE49-F238E27FC236}">
                <a16:creationId xmlns:a16="http://schemas.microsoft.com/office/drawing/2014/main" id="{27942225-1C6F-41E9-9813-1A9D6BFB73B8}"/>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7372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Multiply or divide the following numbers.</a:t>
            </a:r>
          </a:p>
          <a:p>
            <a:pPr marL="88900" algn="ctr"/>
            <a:endParaRPr lang="en-GB" sz="2800" b="1" dirty="0">
              <a:solidFill>
                <a:schemeClr val="bg2">
                  <a:lumMod val="25000"/>
                </a:schemeClr>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6D18647A-65CD-4CDA-A462-D80DA90010D0}"/>
              </a:ext>
            </a:extLst>
          </p:cNvPr>
          <p:cNvGraphicFramePr>
            <a:graphicFrameLocks noGrp="1"/>
          </p:cNvGraphicFramePr>
          <p:nvPr/>
        </p:nvGraphicFramePr>
        <p:xfrm>
          <a:off x="57899" y="1493823"/>
          <a:ext cx="7866588" cy="1828800"/>
        </p:xfrm>
        <a:graphic>
          <a:graphicData uri="http://schemas.openxmlformats.org/drawingml/2006/table">
            <a:tbl>
              <a:tblPr firstRow="1" bandRow="1">
                <a:tableStyleId>{5940675A-B579-460E-94D1-54222C63F5DA}</a:tableStyleId>
              </a:tblPr>
              <a:tblGrid>
                <a:gridCol w="1280160">
                  <a:extLst>
                    <a:ext uri="{9D8B030D-6E8A-4147-A177-3AD203B41FA5}">
                      <a16:colId xmlns:a16="http://schemas.microsoft.com/office/drawing/2014/main" val="4136603167"/>
                    </a:ext>
                  </a:extLst>
                </a:gridCol>
                <a:gridCol w="1646607">
                  <a:extLst>
                    <a:ext uri="{9D8B030D-6E8A-4147-A177-3AD203B41FA5}">
                      <a16:colId xmlns:a16="http://schemas.microsoft.com/office/drawing/2014/main" val="833079906"/>
                    </a:ext>
                  </a:extLst>
                </a:gridCol>
                <a:gridCol w="1646607">
                  <a:extLst>
                    <a:ext uri="{9D8B030D-6E8A-4147-A177-3AD203B41FA5}">
                      <a16:colId xmlns:a16="http://schemas.microsoft.com/office/drawing/2014/main" val="2791778484"/>
                    </a:ext>
                  </a:extLst>
                </a:gridCol>
                <a:gridCol w="1646607">
                  <a:extLst>
                    <a:ext uri="{9D8B030D-6E8A-4147-A177-3AD203B41FA5}">
                      <a16:colId xmlns:a16="http://schemas.microsoft.com/office/drawing/2014/main" val="2285291169"/>
                    </a:ext>
                  </a:extLst>
                </a:gridCol>
                <a:gridCol w="1646607">
                  <a:extLst>
                    <a:ext uri="{9D8B030D-6E8A-4147-A177-3AD203B41FA5}">
                      <a16:colId xmlns:a16="http://schemas.microsoft.com/office/drawing/2014/main" val="1451756543"/>
                    </a:ext>
                  </a:extLst>
                </a:gridCol>
              </a:tblGrid>
              <a:tr h="408023">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chemeClr val="bg2">
                              <a:lumMod val="25000"/>
                            </a:schemeClr>
                          </a:solidFill>
                          <a:latin typeface="Century Gothic" panose="020B0502020202020204" pitchFamily="34" charset="0"/>
                        </a:rPr>
                        <a:t>Thousands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Hundreds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Tens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Ones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29202310"/>
                  </a:ext>
                </a:extLst>
              </a:tr>
              <a:tr h="445302">
                <a:tc>
                  <a:txBody>
                    <a:bodyPr/>
                    <a:lstStyle/>
                    <a:p>
                      <a:pPr algn="r"/>
                      <a:r>
                        <a:rPr lang="en-GB" sz="2000" b="1" dirty="0">
                          <a:solidFill>
                            <a:schemeClr val="bg2">
                              <a:lumMod val="25000"/>
                            </a:schemeClr>
                          </a:solidFill>
                          <a:latin typeface="Century Gothic" panose="020B0502020202020204" pitchFamily="34" charset="0"/>
                        </a:rPr>
                        <a:t>x 10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7</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0</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1249656"/>
                  </a:ext>
                </a:extLst>
              </a:tr>
              <a:tr h="445302">
                <a:tc>
                  <a:txBody>
                    <a:bodyPr/>
                    <a:lstStyle/>
                    <a:p>
                      <a:pPr algn="r"/>
                      <a:r>
                        <a:rPr lang="en-GB" sz="2000" b="1" dirty="0">
                          <a:solidFill>
                            <a:schemeClr val="bg2">
                              <a:lumMod val="25000"/>
                            </a:schemeClr>
                          </a:solidFill>
                          <a:latin typeface="Century Gothic" panose="020B0502020202020204" pitchFamily="34" charset="0"/>
                        </a:rPr>
                        <a:t>x 100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5</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0</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0</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7274530"/>
                  </a:ext>
                </a:extLst>
              </a:tr>
              <a:tr h="445302">
                <a:tc>
                  <a:txBody>
                    <a:bodyPr/>
                    <a:lstStyle/>
                    <a:p>
                      <a:pPr algn="r"/>
                      <a:r>
                        <a:rPr lang="en-GB" sz="2000" b="1" dirty="0">
                          <a:solidFill>
                            <a:schemeClr val="bg2">
                              <a:lumMod val="25000"/>
                            </a:schemeClr>
                          </a:solidFill>
                          <a:latin typeface="Century Gothic" panose="020B0502020202020204" pitchFamily="34" charset="0"/>
                        </a:rPr>
                        <a:t>x 1000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b="1" dirty="0">
                          <a:solidFill>
                            <a:srgbClr val="FF0000"/>
                          </a:solidFill>
                          <a:latin typeface="Century Gothic" panose="020B0502020202020204" pitchFamily="34" charset="0"/>
                        </a:rPr>
                        <a:t>4</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0</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0</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0</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1219190"/>
                  </a:ext>
                </a:extLst>
              </a:tr>
            </a:tbl>
          </a:graphicData>
        </a:graphic>
      </p:graphicFrame>
      <p:graphicFrame>
        <p:nvGraphicFramePr>
          <p:cNvPr id="10" name="Table 9">
            <a:extLst>
              <a:ext uri="{FF2B5EF4-FFF2-40B4-BE49-F238E27FC236}">
                <a16:creationId xmlns:a16="http://schemas.microsoft.com/office/drawing/2014/main" id="{1322DF02-A7F4-4B0F-A8EE-1B1E0D57A749}"/>
              </a:ext>
            </a:extLst>
          </p:cNvPr>
          <p:cNvGraphicFramePr>
            <a:graphicFrameLocks noGrp="1"/>
          </p:cNvGraphicFramePr>
          <p:nvPr/>
        </p:nvGraphicFramePr>
        <p:xfrm>
          <a:off x="78139" y="3705636"/>
          <a:ext cx="7866588" cy="1779623"/>
        </p:xfrm>
        <a:graphic>
          <a:graphicData uri="http://schemas.openxmlformats.org/drawingml/2006/table">
            <a:tbl>
              <a:tblPr firstRow="1" bandRow="1">
                <a:tableStyleId>{5940675A-B579-460E-94D1-54222C63F5DA}</a:tableStyleId>
              </a:tblPr>
              <a:tblGrid>
                <a:gridCol w="1280160">
                  <a:extLst>
                    <a:ext uri="{9D8B030D-6E8A-4147-A177-3AD203B41FA5}">
                      <a16:colId xmlns:a16="http://schemas.microsoft.com/office/drawing/2014/main" val="4136603167"/>
                    </a:ext>
                  </a:extLst>
                </a:gridCol>
                <a:gridCol w="1646607">
                  <a:extLst>
                    <a:ext uri="{9D8B030D-6E8A-4147-A177-3AD203B41FA5}">
                      <a16:colId xmlns:a16="http://schemas.microsoft.com/office/drawing/2014/main" val="1215325191"/>
                    </a:ext>
                  </a:extLst>
                </a:gridCol>
                <a:gridCol w="1646607">
                  <a:extLst>
                    <a:ext uri="{9D8B030D-6E8A-4147-A177-3AD203B41FA5}">
                      <a16:colId xmlns:a16="http://schemas.microsoft.com/office/drawing/2014/main" val="2791778484"/>
                    </a:ext>
                  </a:extLst>
                </a:gridCol>
                <a:gridCol w="1646607">
                  <a:extLst>
                    <a:ext uri="{9D8B030D-6E8A-4147-A177-3AD203B41FA5}">
                      <a16:colId xmlns:a16="http://schemas.microsoft.com/office/drawing/2014/main" val="2285291169"/>
                    </a:ext>
                  </a:extLst>
                </a:gridCol>
                <a:gridCol w="1646607">
                  <a:extLst>
                    <a:ext uri="{9D8B030D-6E8A-4147-A177-3AD203B41FA5}">
                      <a16:colId xmlns:a16="http://schemas.microsoft.com/office/drawing/2014/main" val="1451756543"/>
                    </a:ext>
                  </a:extLst>
                </a:gridCol>
              </a:tblGrid>
              <a:tr h="408023">
                <a:tc>
                  <a:txBody>
                    <a:bodyPr/>
                    <a:lstStyle/>
                    <a:p>
                      <a:pPr algn="ct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chemeClr val="bg2">
                              <a:lumMod val="25000"/>
                            </a:schemeClr>
                          </a:solidFill>
                          <a:latin typeface="Century Gothic" panose="020B0502020202020204" pitchFamily="34" charset="0"/>
                        </a:rPr>
                        <a:t>Thousands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1">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Hundreds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1">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Tens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1">
                        <a:lumMod val="40000"/>
                        <a:lumOff val="60000"/>
                      </a:schemeClr>
                    </a:solidFill>
                  </a:tcPr>
                </a:tc>
                <a:tc>
                  <a:txBody>
                    <a:bodyPr/>
                    <a:lstStyle/>
                    <a:p>
                      <a:pPr algn="ctr"/>
                      <a:r>
                        <a:rPr lang="en-GB" sz="2000" b="1" dirty="0">
                          <a:solidFill>
                            <a:schemeClr val="bg2">
                              <a:lumMod val="25000"/>
                            </a:schemeClr>
                          </a:solidFill>
                          <a:latin typeface="Century Gothic" panose="020B0502020202020204" pitchFamily="34" charset="0"/>
                        </a:rPr>
                        <a:t>Ones</a:t>
                      </a:r>
                      <a:endParaRPr lang="en-US" sz="20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29202310"/>
                  </a:ext>
                </a:extLst>
              </a:tr>
              <a:tr h="445302">
                <a:tc>
                  <a:txBody>
                    <a:bodyPr/>
                    <a:lstStyle/>
                    <a:p>
                      <a:pPr algn="r"/>
                      <a:r>
                        <a:rPr lang="en-GB" sz="2000" b="1" dirty="0">
                          <a:solidFill>
                            <a:schemeClr val="bg2">
                              <a:lumMod val="25000"/>
                            </a:schemeClr>
                          </a:solidFill>
                          <a:latin typeface="Century Gothic" panose="020B0502020202020204" pitchFamily="34" charset="0"/>
                        </a:rPr>
                        <a:t>÷ 10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2</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1249656"/>
                  </a:ext>
                </a:extLst>
              </a:tr>
              <a:tr h="445302">
                <a:tc>
                  <a:txBody>
                    <a:bodyPr/>
                    <a:lstStyle/>
                    <a:p>
                      <a:pPr algn="r"/>
                      <a:r>
                        <a:rPr lang="en-GB" sz="2000" b="1" dirty="0">
                          <a:solidFill>
                            <a:schemeClr val="bg2">
                              <a:lumMod val="25000"/>
                            </a:schemeClr>
                          </a:solidFill>
                          <a:latin typeface="Century Gothic" panose="020B0502020202020204" pitchFamily="34" charset="0"/>
                        </a:rPr>
                        <a:t>÷ 100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6</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7274530"/>
                  </a:ext>
                </a:extLst>
              </a:tr>
              <a:tr h="445302">
                <a:tc>
                  <a:txBody>
                    <a:bodyPr/>
                    <a:lstStyle/>
                    <a:p>
                      <a:pPr algn="r"/>
                      <a:r>
                        <a:rPr lang="en-GB" sz="2000" b="1" dirty="0">
                          <a:solidFill>
                            <a:schemeClr val="bg2">
                              <a:lumMod val="25000"/>
                            </a:schemeClr>
                          </a:solidFill>
                          <a:latin typeface="Century Gothic" panose="020B0502020202020204" pitchFamily="34" charset="0"/>
                        </a:rPr>
                        <a:t>÷ 1000</a:t>
                      </a:r>
                      <a:endParaRPr lang="en-US" sz="20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endParaRPr lang="en-US" sz="2400" b="1" dirty="0">
                        <a:solidFill>
                          <a:schemeClr val="bg2">
                            <a:lumMod val="25000"/>
                          </a:schemeClr>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a:t>
                      </a:r>
                      <a:endParaRPr lang="en-US" sz="2400" b="1" dirty="0">
                        <a:solidFill>
                          <a:srgbClr val="FF0000"/>
                        </a:solidFill>
                        <a:latin typeface="Century Gothic" panose="020B0502020202020204"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1219190"/>
                  </a:ext>
                </a:extLst>
              </a:tr>
            </a:tbl>
          </a:graphicData>
        </a:graphic>
      </p:graphicFrame>
      <p:sp>
        <p:nvSpPr>
          <p:cNvPr id="9" name="TextBox 8">
            <a:extLst>
              <a:ext uri="{FF2B5EF4-FFF2-40B4-BE49-F238E27FC236}">
                <a16:creationId xmlns:a16="http://schemas.microsoft.com/office/drawing/2014/main" id="{0604E300-F3E1-42E7-B885-AA4C00F96F61}"/>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29257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FA9ED3AD-5598-43A3-90E8-03633B87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E02ABFDE-D00A-4329-9F06-1FF6C07E309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Convert the height of the flower to millimetres.</a:t>
            </a:r>
            <a:endParaRPr lang="en-GB" sz="2000" b="1" u="sng" dirty="0">
              <a:solidFill>
                <a:schemeClr val="tx1"/>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DFB3C7E5-1D49-4DA5-8369-C22BCD5DC1F7}"/>
              </a:ext>
            </a:extLst>
          </p:cNvPr>
          <p:cNvGrpSpPr/>
          <p:nvPr/>
        </p:nvGrpSpPr>
        <p:grpSpPr>
          <a:xfrm>
            <a:off x="2835513" y="1825417"/>
            <a:ext cx="1174910" cy="3600844"/>
            <a:chOff x="1194313" y="1100133"/>
            <a:chExt cx="567072" cy="1737952"/>
          </a:xfrm>
        </p:grpSpPr>
        <p:cxnSp>
          <p:nvCxnSpPr>
            <p:cNvPr id="21" name="Straight Arrow Connector 20">
              <a:extLst>
                <a:ext uri="{FF2B5EF4-FFF2-40B4-BE49-F238E27FC236}">
                  <a16:creationId xmlns:a16="http://schemas.microsoft.com/office/drawing/2014/main" id="{DE737E60-DFE0-46BA-BCEC-3A91073A3458}"/>
                </a:ext>
              </a:extLst>
            </p:cNvPr>
            <p:cNvCxnSpPr/>
            <p:nvPr/>
          </p:nvCxnSpPr>
          <p:spPr>
            <a:xfrm flipV="1">
              <a:off x="1761385" y="1100133"/>
              <a:ext cx="0" cy="173795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70E04F1-1786-49C2-BAFF-1C9437007872}"/>
                </a:ext>
              </a:extLst>
            </p:cNvPr>
            <p:cNvSpPr txBox="1"/>
            <p:nvPr/>
          </p:nvSpPr>
          <p:spPr>
            <a:xfrm>
              <a:off x="1194313" y="1762693"/>
              <a:ext cx="423364" cy="193114"/>
            </a:xfrm>
            <a:prstGeom prst="rect">
              <a:avLst/>
            </a:prstGeom>
            <a:noFill/>
          </p:spPr>
          <p:txBody>
            <a:bodyPr wrap="none" rtlCol="0">
              <a:spAutoFit/>
            </a:bodyPr>
            <a:lstStyle/>
            <a:p>
              <a:r>
                <a:rPr lang="en-GB" sz="2000" b="1" dirty="0">
                  <a:latin typeface="Century Gothic" panose="020B0502020202020204" pitchFamily="34" charset="0"/>
                </a:rPr>
                <a:t>37cm</a:t>
              </a:r>
            </a:p>
          </p:txBody>
        </p:sp>
      </p:grpSp>
      <p:sp>
        <p:nvSpPr>
          <p:cNvPr id="11" name="TextBox 10">
            <a:extLst>
              <a:ext uri="{FF2B5EF4-FFF2-40B4-BE49-F238E27FC236}">
                <a16:creationId xmlns:a16="http://schemas.microsoft.com/office/drawing/2014/main" id="{740B9AEE-C6BD-4964-93DD-E87AE1C09825}"/>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6045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FA9ED3AD-5598-43A3-90E8-03633B87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E02ABFDE-D00A-4329-9F06-1FF6C07E309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Convert the height of the flower to millimetres.</a:t>
            </a:r>
            <a:endParaRPr lang="en-GB" sz="2000" b="1" u="sng" dirty="0">
              <a:solidFill>
                <a:schemeClr val="tx1"/>
              </a:solidFill>
              <a:latin typeface="Century Gothic" panose="020B0502020202020204" pitchFamily="34" charset="0"/>
            </a:endParaRPr>
          </a:p>
        </p:txBody>
      </p:sp>
      <p:cxnSp>
        <p:nvCxnSpPr>
          <p:cNvPr id="21" name="Straight Arrow Connector 20">
            <a:extLst>
              <a:ext uri="{FF2B5EF4-FFF2-40B4-BE49-F238E27FC236}">
                <a16:creationId xmlns:a16="http://schemas.microsoft.com/office/drawing/2014/main" id="{DE737E60-DFE0-46BA-BCEC-3A91073A3458}"/>
              </a:ext>
            </a:extLst>
          </p:cNvPr>
          <p:cNvCxnSpPr/>
          <p:nvPr/>
        </p:nvCxnSpPr>
        <p:spPr>
          <a:xfrm flipV="1">
            <a:off x="4010423" y="1825417"/>
            <a:ext cx="0" cy="360084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B9FAFA3-FC50-47F0-8E86-99D251CE77F6}"/>
              </a:ext>
            </a:extLst>
          </p:cNvPr>
          <p:cNvSpPr txBox="1"/>
          <p:nvPr/>
        </p:nvSpPr>
        <p:spPr>
          <a:xfrm>
            <a:off x="1191340" y="3198168"/>
            <a:ext cx="2899379"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37cm x 10 = 370mm</a:t>
            </a:r>
          </a:p>
        </p:txBody>
      </p:sp>
      <p:sp>
        <p:nvSpPr>
          <p:cNvPr id="10" name="TextBox 9">
            <a:extLst>
              <a:ext uri="{FF2B5EF4-FFF2-40B4-BE49-F238E27FC236}">
                <a16:creationId xmlns:a16="http://schemas.microsoft.com/office/drawing/2014/main" id="{D8035B48-3FFE-46B8-AF3F-E87C15F417C5}"/>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543150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72m = 720cm</a:t>
            </a:r>
          </a:p>
          <a:p>
            <a:pPr algn="ctr"/>
            <a:endParaRPr lang="en-GB" sz="2400" b="1" u="sng"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99D8BC22-F376-4130-B942-825A7E3B98EB}"/>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12200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72m = 720cm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72m &gt; 720cm</a:t>
            </a:r>
          </a:p>
          <a:p>
            <a:pPr algn="ctr"/>
            <a:endParaRPr lang="en-GB" sz="2400" b="1" u="sng"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9F81EB8B-9002-4A13-AE09-0E448EC59AE9}"/>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969916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missing symbol to make the statement correct.</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37A875FD-46B1-40DF-9C36-A4E18D99312E}"/>
              </a:ext>
            </a:extLst>
          </p:cNvPr>
          <p:cNvGraphicFramePr>
            <a:graphicFrameLocks noGrp="1"/>
          </p:cNvGraphicFramePr>
          <p:nvPr/>
        </p:nvGraphicFramePr>
        <p:xfrm>
          <a:off x="1765185" y="2400949"/>
          <a:ext cx="5613630" cy="954546"/>
        </p:xfrm>
        <a:graphic>
          <a:graphicData uri="http://schemas.openxmlformats.org/drawingml/2006/table">
            <a:tbl>
              <a:tblPr firstRow="1" bandRow="1">
                <a:tableStyleId>{5940675A-B579-460E-94D1-54222C63F5DA}</a:tableStyleId>
              </a:tblPr>
              <a:tblGrid>
                <a:gridCol w="653643">
                  <a:extLst>
                    <a:ext uri="{9D8B030D-6E8A-4147-A177-3AD203B41FA5}">
                      <a16:colId xmlns:a16="http://schemas.microsoft.com/office/drawing/2014/main" val="3810327034"/>
                    </a:ext>
                  </a:extLst>
                </a:gridCol>
                <a:gridCol w="540000">
                  <a:extLst>
                    <a:ext uri="{9D8B030D-6E8A-4147-A177-3AD203B41FA5}">
                      <a16:colId xmlns:a16="http://schemas.microsoft.com/office/drawing/2014/main" val="1822922927"/>
                    </a:ext>
                  </a:extLst>
                </a:gridCol>
                <a:gridCol w="1089405">
                  <a:extLst>
                    <a:ext uri="{9D8B030D-6E8A-4147-A177-3AD203B41FA5}">
                      <a16:colId xmlns:a16="http://schemas.microsoft.com/office/drawing/2014/main" val="172677051"/>
                    </a:ext>
                  </a:extLst>
                </a:gridCol>
                <a:gridCol w="124903">
                  <a:extLst>
                    <a:ext uri="{9D8B030D-6E8A-4147-A177-3AD203B41FA5}">
                      <a16:colId xmlns:a16="http://schemas.microsoft.com/office/drawing/2014/main" val="2103558345"/>
                    </a:ext>
                  </a:extLst>
                </a:gridCol>
                <a:gridCol w="1089405">
                  <a:extLst>
                    <a:ext uri="{9D8B030D-6E8A-4147-A177-3AD203B41FA5}">
                      <a16:colId xmlns:a16="http://schemas.microsoft.com/office/drawing/2014/main" val="1123807320"/>
                    </a:ext>
                  </a:extLst>
                </a:gridCol>
                <a:gridCol w="2116274">
                  <a:extLst>
                    <a:ext uri="{9D8B030D-6E8A-4147-A177-3AD203B41FA5}">
                      <a16:colId xmlns:a16="http://schemas.microsoft.com/office/drawing/2014/main" val="4077546861"/>
                    </a:ext>
                  </a:extLst>
                </a:gridCol>
              </a:tblGrid>
              <a:tr h="477273">
                <a:tc rowSpan="2">
                  <a:txBody>
                    <a:bodyPr/>
                    <a:lstStyle/>
                    <a:p>
                      <a:pPr algn="r"/>
                      <a:r>
                        <a:rPr lang="en-GB" sz="3100" b="1" dirty="0">
                          <a:latin typeface="Century Gothic" panose="020B0502020202020204" pitchFamily="34" charset="0"/>
                        </a:rPr>
                        <a:t>7</a:t>
                      </a:r>
                    </a:p>
                  </a:txBody>
                  <a:tcPr marL="178977" marR="178977" marT="89489" marB="894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1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rowSpan="2">
                  <a:txBody>
                    <a:bodyPr/>
                    <a:lstStyle/>
                    <a:p>
                      <a:pPr algn="ctr"/>
                      <a:r>
                        <a:rPr lang="en-GB" sz="3100" b="1" dirty="0">
                          <a:latin typeface="Century Gothic" panose="020B0502020202020204" pitchFamily="34" charset="0"/>
                        </a:rPr>
                        <a:t>km</a:t>
                      </a:r>
                    </a:p>
                  </a:txBody>
                  <a:tcPr marL="178977" marR="178977" marT="89489" marB="894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tc rowSpan="2">
                  <a:txBody>
                    <a:bodyPr/>
                    <a:lstStyle/>
                    <a:p>
                      <a:pPr algn="ctr"/>
                      <a:endParaRPr lang="en-GB" sz="3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rowSpan="2">
                  <a:txBody>
                    <a:bodyPr/>
                    <a:lstStyle/>
                    <a:p>
                      <a:pPr algn="ctr"/>
                      <a:endParaRPr lang="en-GB" sz="3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3100" b="1" dirty="0">
                          <a:latin typeface="Century Gothic" panose="020B0502020202020204" pitchFamily="34" charset="0"/>
                        </a:rPr>
                        <a:t>7,500m</a:t>
                      </a:r>
                    </a:p>
                  </a:txBody>
                  <a:tcPr marL="178977" marR="178977" marT="89489" marB="8948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07472047"/>
                  </a:ext>
                </a:extLst>
              </a:tr>
              <a:tr h="477273">
                <a:tc vMerge="1">
                  <a:txBody>
                    <a:bodyPr/>
                    <a:lstStyle/>
                    <a:p>
                      <a:endParaRPr lang="en-GB" dirty="0"/>
                    </a:p>
                  </a:txBody>
                  <a:tcPr/>
                </a:tc>
                <a:tc>
                  <a:txBody>
                    <a:bodyPr/>
                    <a:lstStyle/>
                    <a:p>
                      <a:pPr algn="ctr"/>
                      <a:r>
                        <a:rPr lang="en-GB" sz="31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vMerge="1">
                  <a:txBody>
                    <a:bodyPr/>
                    <a:lstStyle/>
                    <a:p>
                      <a:endParaRPr lang="en-GB"/>
                    </a:p>
                  </a:txBody>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87226118"/>
                  </a:ext>
                </a:extLst>
              </a:tr>
            </a:tbl>
          </a:graphicData>
        </a:graphic>
      </p:graphicFrame>
      <p:sp>
        <p:nvSpPr>
          <p:cNvPr id="9" name="TextBox 8">
            <a:extLst>
              <a:ext uri="{FF2B5EF4-FFF2-40B4-BE49-F238E27FC236}">
                <a16:creationId xmlns:a16="http://schemas.microsoft.com/office/drawing/2014/main" id="{268D1C02-4E2B-4F1D-B701-545DD98E8B7C}"/>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25460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missing symbol to make the statement correct.</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37A875FD-46B1-40DF-9C36-A4E18D99312E}"/>
              </a:ext>
            </a:extLst>
          </p:cNvPr>
          <p:cNvGraphicFramePr>
            <a:graphicFrameLocks noGrp="1"/>
          </p:cNvGraphicFramePr>
          <p:nvPr/>
        </p:nvGraphicFramePr>
        <p:xfrm>
          <a:off x="1765185" y="2400949"/>
          <a:ext cx="5613630" cy="954546"/>
        </p:xfrm>
        <a:graphic>
          <a:graphicData uri="http://schemas.openxmlformats.org/drawingml/2006/table">
            <a:tbl>
              <a:tblPr firstRow="1" bandRow="1">
                <a:tableStyleId>{5940675A-B579-460E-94D1-54222C63F5DA}</a:tableStyleId>
              </a:tblPr>
              <a:tblGrid>
                <a:gridCol w="653643">
                  <a:extLst>
                    <a:ext uri="{9D8B030D-6E8A-4147-A177-3AD203B41FA5}">
                      <a16:colId xmlns:a16="http://schemas.microsoft.com/office/drawing/2014/main" val="3810327034"/>
                    </a:ext>
                  </a:extLst>
                </a:gridCol>
                <a:gridCol w="540000">
                  <a:extLst>
                    <a:ext uri="{9D8B030D-6E8A-4147-A177-3AD203B41FA5}">
                      <a16:colId xmlns:a16="http://schemas.microsoft.com/office/drawing/2014/main" val="1822922927"/>
                    </a:ext>
                  </a:extLst>
                </a:gridCol>
                <a:gridCol w="1089405">
                  <a:extLst>
                    <a:ext uri="{9D8B030D-6E8A-4147-A177-3AD203B41FA5}">
                      <a16:colId xmlns:a16="http://schemas.microsoft.com/office/drawing/2014/main" val="172677051"/>
                    </a:ext>
                  </a:extLst>
                </a:gridCol>
                <a:gridCol w="124903">
                  <a:extLst>
                    <a:ext uri="{9D8B030D-6E8A-4147-A177-3AD203B41FA5}">
                      <a16:colId xmlns:a16="http://schemas.microsoft.com/office/drawing/2014/main" val="2103558345"/>
                    </a:ext>
                  </a:extLst>
                </a:gridCol>
                <a:gridCol w="1089405">
                  <a:extLst>
                    <a:ext uri="{9D8B030D-6E8A-4147-A177-3AD203B41FA5}">
                      <a16:colId xmlns:a16="http://schemas.microsoft.com/office/drawing/2014/main" val="1123807320"/>
                    </a:ext>
                  </a:extLst>
                </a:gridCol>
                <a:gridCol w="2116274">
                  <a:extLst>
                    <a:ext uri="{9D8B030D-6E8A-4147-A177-3AD203B41FA5}">
                      <a16:colId xmlns:a16="http://schemas.microsoft.com/office/drawing/2014/main" val="4077546861"/>
                    </a:ext>
                  </a:extLst>
                </a:gridCol>
              </a:tblGrid>
              <a:tr h="477273">
                <a:tc rowSpan="2">
                  <a:txBody>
                    <a:bodyPr/>
                    <a:lstStyle/>
                    <a:p>
                      <a:pPr algn="r"/>
                      <a:r>
                        <a:rPr lang="en-GB" sz="3100" b="1" dirty="0">
                          <a:latin typeface="Century Gothic" panose="020B0502020202020204" pitchFamily="34" charset="0"/>
                        </a:rPr>
                        <a:t>7</a:t>
                      </a:r>
                    </a:p>
                  </a:txBody>
                  <a:tcPr marL="178977" marR="178977" marT="89489" marB="894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1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rowSpan="2">
                  <a:txBody>
                    <a:bodyPr/>
                    <a:lstStyle/>
                    <a:p>
                      <a:pPr algn="ctr"/>
                      <a:r>
                        <a:rPr lang="en-GB" sz="3100" b="1" dirty="0">
                          <a:latin typeface="Century Gothic" panose="020B0502020202020204" pitchFamily="34" charset="0"/>
                        </a:rPr>
                        <a:t>km</a:t>
                      </a:r>
                    </a:p>
                  </a:txBody>
                  <a:tcPr marL="178977" marR="178977" marT="89489" marB="894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tc rowSpan="2">
                  <a:txBody>
                    <a:bodyPr/>
                    <a:lstStyle/>
                    <a:p>
                      <a:pPr algn="ctr"/>
                      <a:endParaRPr lang="en-GB" sz="3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rowSpan="2">
                  <a:txBody>
                    <a:bodyPr/>
                    <a:lstStyle/>
                    <a:p>
                      <a:pPr algn="ctr"/>
                      <a:r>
                        <a:rPr lang="en-GB" sz="3100" b="1" dirty="0">
                          <a:solidFill>
                            <a:srgbClr val="FF0000"/>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3100" b="1" dirty="0">
                          <a:latin typeface="Century Gothic" panose="020B0502020202020204" pitchFamily="34" charset="0"/>
                        </a:rPr>
                        <a:t>7,500m</a:t>
                      </a:r>
                    </a:p>
                  </a:txBody>
                  <a:tcPr marL="178977" marR="178977" marT="89489" marB="8948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07472047"/>
                  </a:ext>
                </a:extLst>
              </a:tr>
              <a:tr h="477273">
                <a:tc vMerge="1">
                  <a:txBody>
                    <a:bodyPr/>
                    <a:lstStyle/>
                    <a:p>
                      <a:endParaRPr lang="en-GB" dirty="0"/>
                    </a:p>
                  </a:txBody>
                  <a:tcPr/>
                </a:tc>
                <a:tc>
                  <a:txBody>
                    <a:bodyPr/>
                    <a:lstStyle/>
                    <a:p>
                      <a:pPr algn="ctr"/>
                      <a:r>
                        <a:rPr lang="en-GB" sz="31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vMerge="1">
                  <a:txBody>
                    <a:bodyPr/>
                    <a:lstStyle/>
                    <a:p>
                      <a:endParaRPr lang="en-GB"/>
                    </a:p>
                  </a:txBody>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vMerge="1">
                  <a:txBody>
                    <a:bodyPr/>
                    <a:lstStyle/>
                    <a:p>
                      <a:pPr algn="ctr"/>
                      <a:endParaRPr lang="en-GB" sz="1400" dirty="0">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87226118"/>
                  </a:ext>
                </a:extLst>
              </a:tr>
            </a:tbl>
          </a:graphicData>
        </a:graphic>
      </p:graphicFrame>
      <p:sp>
        <p:nvSpPr>
          <p:cNvPr id="9" name="TextBox 8">
            <a:extLst>
              <a:ext uri="{FF2B5EF4-FFF2-40B4-BE49-F238E27FC236}">
                <a16:creationId xmlns:a16="http://schemas.microsoft.com/office/drawing/2014/main" id="{C8897E98-7F55-43DC-9193-874902E7EF5C}"/>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6847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Draw a line to match these converted units of measure.</a:t>
            </a:r>
          </a:p>
        </p:txBody>
      </p:sp>
      <p:sp>
        <p:nvSpPr>
          <p:cNvPr id="4" name="Rectangle: Rounded Corners 3">
            <a:extLst>
              <a:ext uri="{FF2B5EF4-FFF2-40B4-BE49-F238E27FC236}">
                <a16:creationId xmlns:a16="http://schemas.microsoft.com/office/drawing/2014/main" id="{1AF101F2-53C5-46FA-B2B4-0047E2064B8C}"/>
              </a:ext>
            </a:extLst>
          </p:cNvPr>
          <p:cNvSpPr/>
          <p:nvPr/>
        </p:nvSpPr>
        <p:spPr>
          <a:xfrm>
            <a:off x="665151" y="3131489"/>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1L</a:t>
            </a:r>
            <a:endParaRPr lang="en-US" sz="2000" b="1" dirty="0">
              <a:solidFill>
                <a:schemeClr val="tx1"/>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A979A893-4D04-4591-9625-6B3211E5103C}"/>
              </a:ext>
            </a:extLst>
          </p:cNvPr>
          <p:cNvSpPr/>
          <p:nvPr/>
        </p:nvSpPr>
        <p:spPr>
          <a:xfrm>
            <a:off x="1975460" y="3134800"/>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1m</a:t>
            </a:r>
            <a:endParaRPr lang="en-US" sz="2000" b="1"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0E18832C-4C70-4C80-8A73-438FD9AA7368}"/>
              </a:ext>
            </a:extLst>
          </p:cNvPr>
          <p:cNvSpPr/>
          <p:nvPr/>
        </p:nvSpPr>
        <p:spPr>
          <a:xfrm>
            <a:off x="3290417" y="3131488"/>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3L</a:t>
            </a:r>
            <a:endParaRPr lang="en-US" sz="2000" b="1" dirty="0">
              <a:solidFill>
                <a:schemeClr val="tx1"/>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82BDAD5B-F0AF-4E10-A859-2FF51A9950CB}"/>
              </a:ext>
            </a:extLst>
          </p:cNvPr>
          <p:cNvSpPr/>
          <p:nvPr/>
        </p:nvSpPr>
        <p:spPr>
          <a:xfrm>
            <a:off x="4600726" y="3131488"/>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5m</a:t>
            </a:r>
            <a:endParaRPr lang="en-US" sz="2000" b="1" dirty="0">
              <a:solidFill>
                <a:schemeClr val="tx1"/>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021A5099-12F3-400F-9D82-6CE9C6C38D65}"/>
              </a:ext>
            </a:extLst>
          </p:cNvPr>
          <p:cNvSpPr/>
          <p:nvPr/>
        </p:nvSpPr>
        <p:spPr>
          <a:xfrm>
            <a:off x="5911035" y="3131488"/>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7L</a:t>
            </a:r>
            <a:endParaRPr lang="en-US" sz="2000" b="1" dirty="0">
              <a:solidFill>
                <a:schemeClr val="tx1"/>
              </a:solidFill>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0B4BA24F-FE27-45D6-AA2D-51B389B46606}"/>
              </a:ext>
            </a:extLst>
          </p:cNvPr>
          <p:cNvSpPr/>
          <p:nvPr/>
        </p:nvSpPr>
        <p:spPr>
          <a:xfrm>
            <a:off x="7221344" y="3131488"/>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9m</a:t>
            </a:r>
            <a:endParaRPr lang="en-US" sz="2000" b="1" dirty="0">
              <a:solidFill>
                <a:schemeClr val="tx1"/>
              </a:solidFill>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E5CB555C-55B2-4888-B536-061AE57EA8DE}"/>
              </a:ext>
            </a:extLst>
          </p:cNvPr>
          <p:cNvSpPr/>
          <p:nvPr/>
        </p:nvSpPr>
        <p:spPr>
          <a:xfrm>
            <a:off x="3831493" y="1624058"/>
            <a:ext cx="1481328"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1,000ml</a:t>
            </a:r>
            <a:endParaRPr lang="en-US" sz="2000" b="1" dirty="0">
              <a:solidFill>
                <a:schemeClr val="tx1"/>
              </a:solidFill>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5F32D929-BF2D-42D4-9BC0-2282877F03D9}"/>
              </a:ext>
            </a:extLst>
          </p:cNvPr>
          <p:cNvSpPr/>
          <p:nvPr/>
        </p:nvSpPr>
        <p:spPr>
          <a:xfrm>
            <a:off x="5911035" y="4665422"/>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1,000mm</a:t>
            </a:r>
            <a:endParaRPr lang="en-US" sz="2000" b="1" dirty="0">
              <a:solidFill>
                <a:schemeClr val="tx1"/>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F87F9B11-75F4-4F60-A62B-EF51B6807C74}"/>
              </a:ext>
            </a:extLst>
          </p:cNvPr>
          <p:cNvSpPr/>
          <p:nvPr/>
        </p:nvSpPr>
        <p:spPr>
          <a:xfrm>
            <a:off x="1751951" y="4665421"/>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3,000ml</a:t>
            </a:r>
            <a:endParaRPr lang="en-US" sz="2000" b="1" dirty="0">
              <a:solidFill>
                <a:schemeClr val="tx1"/>
              </a:solidFill>
              <a:latin typeface="Century Gothic" panose="020B0502020202020204" pitchFamily="34" charset="0"/>
            </a:endParaRPr>
          </a:p>
        </p:txBody>
      </p:sp>
      <p:sp>
        <p:nvSpPr>
          <p:cNvPr id="37" name="Rectangle: Rounded Corners 36">
            <a:extLst>
              <a:ext uri="{FF2B5EF4-FFF2-40B4-BE49-F238E27FC236}">
                <a16:creationId xmlns:a16="http://schemas.microsoft.com/office/drawing/2014/main" id="{AA56BC17-A8D4-45D5-B0D2-EA83B3820706}"/>
              </a:ext>
            </a:extLst>
          </p:cNvPr>
          <p:cNvSpPr/>
          <p:nvPr/>
        </p:nvSpPr>
        <p:spPr>
          <a:xfrm>
            <a:off x="5911035" y="1624057"/>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5,000mm</a:t>
            </a:r>
            <a:endParaRPr lang="en-US" sz="2000" b="1" dirty="0">
              <a:solidFill>
                <a:schemeClr val="tx1"/>
              </a:solidFill>
              <a:latin typeface="Century Gothic" panose="020B0502020202020204" pitchFamily="34" charset="0"/>
            </a:endParaRPr>
          </a:p>
        </p:txBody>
      </p:sp>
      <p:sp>
        <p:nvSpPr>
          <p:cNvPr id="38" name="Rectangle: Rounded Corners 37">
            <a:extLst>
              <a:ext uri="{FF2B5EF4-FFF2-40B4-BE49-F238E27FC236}">
                <a16:creationId xmlns:a16="http://schemas.microsoft.com/office/drawing/2014/main" id="{D87DB7D1-2205-4970-A10E-8C84437EC526}"/>
              </a:ext>
            </a:extLst>
          </p:cNvPr>
          <p:cNvSpPr/>
          <p:nvPr/>
        </p:nvSpPr>
        <p:spPr>
          <a:xfrm>
            <a:off x="1751951" y="1624057"/>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7,000ml</a:t>
            </a:r>
            <a:endParaRPr lang="en-US" sz="2000" b="1" dirty="0">
              <a:solidFill>
                <a:schemeClr val="tx1"/>
              </a:solidFill>
              <a:latin typeface="Century Gothic" panose="020B0502020202020204" pitchFamily="34" charset="0"/>
            </a:endParaRPr>
          </a:p>
        </p:txBody>
      </p:sp>
      <p:sp>
        <p:nvSpPr>
          <p:cNvPr id="39" name="Rectangle: Rounded Corners 38">
            <a:extLst>
              <a:ext uri="{FF2B5EF4-FFF2-40B4-BE49-F238E27FC236}">
                <a16:creationId xmlns:a16="http://schemas.microsoft.com/office/drawing/2014/main" id="{D1C4189F-1DC0-4A3A-A9BC-1D51C2BD4AF6}"/>
              </a:ext>
            </a:extLst>
          </p:cNvPr>
          <p:cNvSpPr/>
          <p:nvPr/>
        </p:nvSpPr>
        <p:spPr>
          <a:xfrm>
            <a:off x="3831493" y="4665423"/>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9,000mm</a:t>
            </a:r>
            <a:endParaRPr lang="en-US"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6750D863-589C-461F-894A-8C60CF0E10D7}"/>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291448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Find the difference between the longest line </a:t>
            </a:r>
          </a:p>
          <a:p>
            <a:pPr lvl="0" algn="ctr" defTabSz="685800">
              <a:defRPr/>
            </a:pPr>
            <a:r>
              <a:rPr lang="en-GB" sz="2000" b="1" dirty="0">
                <a:solidFill>
                  <a:schemeClr val="tx1"/>
                </a:solidFill>
                <a:latin typeface="Century Gothic" panose="020B0502020202020204" pitchFamily="34" charset="0"/>
              </a:rPr>
              <a:t>and the shortest line.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Give your answer in centimetres.</a:t>
            </a:r>
          </a:p>
        </p:txBody>
      </p:sp>
      <p:grpSp>
        <p:nvGrpSpPr>
          <p:cNvPr id="7" name="Group 6">
            <a:extLst>
              <a:ext uri="{FF2B5EF4-FFF2-40B4-BE49-F238E27FC236}">
                <a16:creationId xmlns:a16="http://schemas.microsoft.com/office/drawing/2014/main" id="{74662B1F-881C-4F1A-9ED4-9B5B5C7213AC}"/>
              </a:ext>
            </a:extLst>
          </p:cNvPr>
          <p:cNvGrpSpPr/>
          <p:nvPr/>
        </p:nvGrpSpPr>
        <p:grpSpPr>
          <a:xfrm>
            <a:off x="1890570" y="2089610"/>
            <a:ext cx="5362860" cy="2632062"/>
            <a:chOff x="241527" y="7108940"/>
            <a:chExt cx="3015739" cy="1480110"/>
          </a:xfrm>
        </p:grpSpPr>
        <p:cxnSp>
          <p:nvCxnSpPr>
            <p:cNvPr id="9" name="Straight Arrow Connector 8">
              <a:extLst>
                <a:ext uri="{FF2B5EF4-FFF2-40B4-BE49-F238E27FC236}">
                  <a16:creationId xmlns:a16="http://schemas.microsoft.com/office/drawing/2014/main" id="{A004E316-A6C8-4E2D-8B27-E6B30032E56F}"/>
                </a:ext>
              </a:extLst>
            </p:cNvPr>
            <p:cNvCxnSpPr>
              <a:cxnSpLocks/>
            </p:cNvCxnSpPr>
            <p:nvPr/>
          </p:nvCxnSpPr>
          <p:spPr>
            <a:xfrm>
              <a:off x="520990" y="7793386"/>
              <a:ext cx="1740296"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1F04D00-EE69-4D66-A801-4570B9BAC42C}"/>
                </a:ext>
              </a:extLst>
            </p:cNvPr>
            <p:cNvCxnSpPr>
              <a:cxnSpLocks/>
            </p:cNvCxnSpPr>
            <p:nvPr/>
          </p:nvCxnSpPr>
          <p:spPr>
            <a:xfrm>
              <a:off x="481031" y="8304436"/>
              <a:ext cx="2776235" cy="0"/>
            </a:xfrm>
            <a:prstGeom prst="straightConnector1">
              <a:avLst/>
            </a:prstGeom>
            <a:ln w="38100">
              <a:solidFill>
                <a:srgbClr val="FF99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51545E0-F7A6-41FD-9769-0849C2AA7800}"/>
                </a:ext>
              </a:extLst>
            </p:cNvPr>
            <p:cNvSpPr txBox="1"/>
            <p:nvPr/>
          </p:nvSpPr>
          <p:spPr>
            <a:xfrm>
              <a:off x="1011095" y="7795741"/>
              <a:ext cx="810565" cy="259612"/>
            </a:xfrm>
            <a:prstGeom prst="rect">
              <a:avLst/>
            </a:prstGeom>
            <a:noFill/>
          </p:spPr>
          <p:txBody>
            <a:bodyPr wrap="none" rtlCol="0">
              <a:spAutoFit/>
            </a:bodyPr>
            <a:lstStyle/>
            <a:p>
              <a:r>
                <a:rPr lang="en-GB" sz="2400" b="1" dirty="0">
                  <a:latin typeface="Century Gothic" panose="020B0502020202020204" pitchFamily="34" charset="0"/>
                </a:rPr>
                <a:t>1400mm</a:t>
              </a:r>
            </a:p>
          </p:txBody>
        </p:sp>
        <p:sp>
          <p:nvSpPr>
            <p:cNvPr id="12" name="TextBox 11">
              <a:extLst>
                <a:ext uri="{FF2B5EF4-FFF2-40B4-BE49-F238E27FC236}">
                  <a16:creationId xmlns:a16="http://schemas.microsoft.com/office/drawing/2014/main" id="{F4413F3A-F6FE-4E38-A1E0-8B1C8FD51E92}"/>
                </a:ext>
              </a:extLst>
            </p:cNvPr>
            <p:cNvSpPr txBox="1"/>
            <p:nvPr/>
          </p:nvSpPr>
          <p:spPr>
            <a:xfrm>
              <a:off x="1700491" y="8329438"/>
              <a:ext cx="361654" cy="259612"/>
            </a:xfrm>
            <a:prstGeom prst="rect">
              <a:avLst/>
            </a:prstGeom>
            <a:noFill/>
          </p:spPr>
          <p:txBody>
            <a:bodyPr wrap="none" rtlCol="0">
              <a:spAutoFit/>
            </a:bodyPr>
            <a:lstStyle/>
            <a:p>
              <a:r>
                <a:rPr lang="en-GB" sz="2400" b="1" dirty="0">
                  <a:latin typeface="Century Gothic" panose="020B0502020202020204" pitchFamily="34" charset="0"/>
                </a:rPr>
                <a:t>3m</a:t>
              </a:r>
            </a:p>
          </p:txBody>
        </p:sp>
        <p:cxnSp>
          <p:nvCxnSpPr>
            <p:cNvPr id="13" name="Straight Arrow Connector 12">
              <a:extLst>
                <a:ext uri="{FF2B5EF4-FFF2-40B4-BE49-F238E27FC236}">
                  <a16:creationId xmlns:a16="http://schemas.microsoft.com/office/drawing/2014/main" id="{B7F66CC7-BB07-43A2-8B04-BDF9479F2F18}"/>
                </a:ext>
              </a:extLst>
            </p:cNvPr>
            <p:cNvCxnSpPr>
              <a:cxnSpLocks/>
            </p:cNvCxnSpPr>
            <p:nvPr/>
          </p:nvCxnSpPr>
          <p:spPr>
            <a:xfrm>
              <a:off x="508636" y="7257626"/>
              <a:ext cx="1846831" cy="1"/>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D1081B-F469-4F0E-9FA6-521C587381B0}"/>
                </a:ext>
              </a:extLst>
            </p:cNvPr>
            <p:cNvSpPr txBox="1"/>
            <p:nvPr/>
          </p:nvSpPr>
          <p:spPr>
            <a:xfrm>
              <a:off x="1131785" y="7259982"/>
              <a:ext cx="664534" cy="259612"/>
            </a:xfrm>
            <a:prstGeom prst="rect">
              <a:avLst/>
            </a:prstGeom>
            <a:noFill/>
          </p:spPr>
          <p:txBody>
            <a:bodyPr wrap="none" rtlCol="0">
              <a:spAutoFit/>
            </a:bodyPr>
            <a:lstStyle/>
            <a:p>
              <a:r>
                <a:rPr lang="en-GB" sz="2400" b="1" dirty="0">
                  <a:latin typeface="Century Gothic" panose="020B0502020202020204" pitchFamily="34" charset="0"/>
                </a:rPr>
                <a:t>150cm</a:t>
              </a:r>
            </a:p>
          </p:txBody>
        </p:sp>
        <p:sp>
          <p:nvSpPr>
            <p:cNvPr id="15" name="TextBox 14">
              <a:extLst>
                <a:ext uri="{FF2B5EF4-FFF2-40B4-BE49-F238E27FC236}">
                  <a16:creationId xmlns:a16="http://schemas.microsoft.com/office/drawing/2014/main" id="{99EF2472-EA3E-482F-9AF9-C371FD6F5CC2}"/>
                </a:ext>
              </a:extLst>
            </p:cNvPr>
            <p:cNvSpPr txBox="1"/>
            <p:nvPr/>
          </p:nvSpPr>
          <p:spPr>
            <a:xfrm>
              <a:off x="241527" y="7108940"/>
              <a:ext cx="253482" cy="294227"/>
            </a:xfrm>
            <a:prstGeom prst="rect">
              <a:avLst/>
            </a:prstGeom>
            <a:noFill/>
            <a:ln>
              <a:noFill/>
            </a:ln>
          </p:spPr>
          <p:txBody>
            <a:bodyPr wrap="none" rtlCol="0">
              <a:spAutoFit/>
            </a:bodyPr>
            <a:lstStyle/>
            <a:p>
              <a:r>
                <a:rPr lang="en-GB" sz="2800" b="1" dirty="0">
                  <a:solidFill>
                    <a:srgbClr val="00B050"/>
                  </a:solidFill>
                  <a:latin typeface="Century Gothic" panose="020B0502020202020204" pitchFamily="34" charset="0"/>
                </a:rPr>
                <a:t>A</a:t>
              </a:r>
            </a:p>
          </p:txBody>
        </p:sp>
        <p:sp>
          <p:nvSpPr>
            <p:cNvPr id="20" name="TextBox 19">
              <a:extLst>
                <a:ext uri="{FF2B5EF4-FFF2-40B4-BE49-F238E27FC236}">
                  <a16:creationId xmlns:a16="http://schemas.microsoft.com/office/drawing/2014/main" id="{54A846BB-3F77-476F-97F0-33BFC6C50722}"/>
                </a:ext>
              </a:extLst>
            </p:cNvPr>
            <p:cNvSpPr txBox="1"/>
            <p:nvPr/>
          </p:nvSpPr>
          <p:spPr>
            <a:xfrm>
              <a:off x="241527" y="7639497"/>
              <a:ext cx="220129" cy="294227"/>
            </a:xfrm>
            <a:prstGeom prst="rect">
              <a:avLst/>
            </a:prstGeom>
            <a:noFill/>
          </p:spPr>
          <p:txBody>
            <a:bodyPr wrap="none" rtlCol="0">
              <a:spAutoFit/>
            </a:bodyPr>
            <a:lstStyle/>
            <a:p>
              <a:r>
                <a:rPr lang="en-GB" sz="2800" b="1" dirty="0">
                  <a:solidFill>
                    <a:srgbClr val="7030A0"/>
                  </a:solidFill>
                  <a:latin typeface="Century Gothic" panose="020B0502020202020204" pitchFamily="34" charset="0"/>
                </a:rPr>
                <a:t>B</a:t>
              </a:r>
            </a:p>
          </p:txBody>
        </p:sp>
        <p:sp>
          <p:nvSpPr>
            <p:cNvPr id="21" name="TextBox 20">
              <a:extLst>
                <a:ext uri="{FF2B5EF4-FFF2-40B4-BE49-F238E27FC236}">
                  <a16:creationId xmlns:a16="http://schemas.microsoft.com/office/drawing/2014/main" id="{C6CE4113-C766-4F7A-91C0-D53D6CD4D058}"/>
                </a:ext>
              </a:extLst>
            </p:cNvPr>
            <p:cNvSpPr txBox="1"/>
            <p:nvPr/>
          </p:nvSpPr>
          <p:spPr>
            <a:xfrm>
              <a:off x="241527" y="8150547"/>
              <a:ext cx="267904" cy="294227"/>
            </a:xfrm>
            <a:prstGeom prst="rect">
              <a:avLst/>
            </a:prstGeom>
            <a:noFill/>
          </p:spPr>
          <p:txBody>
            <a:bodyPr wrap="none" rtlCol="0">
              <a:spAutoFit/>
            </a:bodyPr>
            <a:lstStyle/>
            <a:p>
              <a:r>
                <a:rPr lang="en-GB" sz="2800" b="1" dirty="0">
                  <a:solidFill>
                    <a:srgbClr val="FF9933"/>
                  </a:solidFill>
                  <a:latin typeface="Century Gothic" panose="020B0502020202020204" pitchFamily="34" charset="0"/>
                </a:rPr>
                <a:t>C</a:t>
              </a:r>
            </a:p>
          </p:txBody>
        </p:sp>
      </p:grpSp>
      <p:sp>
        <p:nvSpPr>
          <p:cNvPr id="22" name="TextBox 21">
            <a:extLst>
              <a:ext uri="{FF2B5EF4-FFF2-40B4-BE49-F238E27FC236}">
                <a16:creationId xmlns:a16="http://schemas.microsoft.com/office/drawing/2014/main" id="{BD566474-3C09-4F5A-8F32-D8B93D6241E0}"/>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865942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Find the difference between the longest line </a:t>
            </a:r>
          </a:p>
          <a:p>
            <a:pPr lvl="0" algn="ctr" defTabSz="685800">
              <a:defRPr/>
            </a:pPr>
            <a:r>
              <a:rPr lang="en-GB" sz="2000" b="1" dirty="0">
                <a:solidFill>
                  <a:schemeClr val="tx1"/>
                </a:solidFill>
                <a:latin typeface="Century Gothic" panose="020B0502020202020204" pitchFamily="34" charset="0"/>
              </a:rPr>
              <a:t>and the shortest line.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Give your answer in centimetres.</a:t>
            </a:r>
          </a:p>
          <a:p>
            <a:pPr defTabSz="685800">
              <a:defRPr/>
            </a:pPr>
            <a:r>
              <a:rPr lang="en-GB" sz="2000" b="1" dirty="0">
                <a:solidFill>
                  <a:srgbClr val="FF0000"/>
                </a:solidFill>
                <a:latin typeface="Century Gothic" panose="020B0502020202020204" pitchFamily="34" charset="0"/>
              </a:rPr>
              <a:t>3m (300cm) – 1400mm (140cm) = 160cm</a:t>
            </a:r>
          </a:p>
          <a:p>
            <a:pPr lvl="0" algn="ctr" defTabSz="685800">
              <a:defRPr/>
            </a:pPr>
            <a:endParaRPr lang="en-GB" sz="2400" dirty="0">
              <a:solidFill>
                <a:schemeClr val="tx1"/>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74662B1F-881C-4F1A-9ED4-9B5B5C7213AC}"/>
              </a:ext>
            </a:extLst>
          </p:cNvPr>
          <p:cNvGrpSpPr/>
          <p:nvPr/>
        </p:nvGrpSpPr>
        <p:grpSpPr>
          <a:xfrm>
            <a:off x="1890570" y="2089610"/>
            <a:ext cx="5362860" cy="2632062"/>
            <a:chOff x="241527" y="7108940"/>
            <a:chExt cx="3015739" cy="1480110"/>
          </a:xfrm>
        </p:grpSpPr>
        <p:cxnSp>
          <p:nvCxnSpPr>
            <p:cNvPr id="9" name="Straight Arrow Connector 8">
              <a:extLst>
                <a:ext uri="{FF2B5EF4-FFF2-40B4-BE49-F238E27FC236}">
                  <a16:creationId xmlns:a16="http://schemas.microsoft.com/office/drawing/2014/main" id="{A004E316-A6C8-4E2D-8B27-E6B30032E56F}"/>
                </a:ext>
              </a:extLst>
            </p:cNvPr>
            <p:cNvCxnSpPr>
              <a:cxnSpLocks/>
            </p:cNvCxnSpPr>
            <p:nvPr/>
          </p:nvCxnSpPr>
          <p:spPr>
            <a:xfrm>
              <a:off x="520990" y="7793386"/>
              <a:ext cx="1740296"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1F04D00-EE69-4D66-A801-4570B9BAC42C}"/>
                </a:ext>
              </a:extLst>
            </p:cNvPr>
            <p:cNvCxnSpPr>
              <a:cxnSpLocks/>
            </p:cNvCxnSpPr>
            <p:nvPr/>
          </p:nvCxnSpPr>
          <p:spPr>
            <a:xfrm>
              <a:off x="481031" y="8304436"/>
              <a:ext cx="2776235" cy="0"/>
            </a:xfrm>
            <a:prstGeom prst="straightConnector1">
              <a:avLst/>
            </a:prstGeom>
            <a:ln w="38100">
              <a:solidFill>
                <a:srgbClr val="FF99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51545E0-F7A6-41FD-9769-0849C2AA7800}"/>
                </a:ext>
              </a:extLst>
            </p:cNvPr>
            <p:cNvSpPr txBox="1"/>
            <p:nvPr/>
          </p:nvSpPr>
          <p:spPr>
            <a:xfrm>
              <a:off x="1011095" y="7795741"/>
              <a:ext cx="810565" cy="259612"/>
            </a:xfrm>
            <a:prstGeom prst="rect">
              <a:avLst/>
            </a:prstGeom>
            <a:noFill/>
          </p:spPr>
          <p:txBody>
            <a:bodyPr wrap="none" rtlCol="0">
              <a:spAutoFit/>
            </a:bodyPr>
            <a:lstStyle/>
            <a:p>
              <a:r>
                <a:rPr lang="en-GB" sz="2400" b="1" dirty="0">
                  <a:latin typeface="Century Gothic" panose="020B0502020202020204" pitchFamily="34" charset="0"/>
                </a:rPr>
                <a:t>1400mm</a:t>
              </a:r>
            </a:p>
          </p:txBody>
        </p:sp>
        <p:sp>
          <p:nvSpPr>
            <p:cNvPr id="12" name="TextBox 11">
              <a:extLst>
                <a:ext uri="{FF2B5EF4-FFF2-40B4-BE49-F238E27FC236}">
                  <a16:creationId xmlns:a16="http://schemas.microsoft.com/office/drawing/2014/main" id="{F4413F3A-F6FE-4E38-A1E0-8B1C8FD51E92}"/>
                </a:ext>
              </a:extLst>
            </p:cNvPr>
            <p:cNvSpPr txBox="1"/>
            <p:nvPr/>
          </p:nvSpPr>
          <p:spPr>
            <a:xfrm>
              <a:off x="1700491" y="8329438"/>
              <a:ext cx="361654" cy="259612"/>
            </a:xfrm>
            <a:prstGeom prst="rect">
              <a:avLst/>
            </a:prstGeom>
            <a:noFill/>
          </p:spPr>
          <p:txBody>
            <a:bodyPr wrap="none" rtlCol="0">
              <a:spAutoFit/>
            </a:bodyPr>
            <a:lstStyle/>
            <a:p>
              <a:r>
                <a:rPr lang="en-GB" sz="2400" b="1" dirty="0">
                  <a:latin typeface="Century Gothic" panose="020B0502020202020204" pitchFamily="34" charset="0"/>
                </a:rPr>
                <a:t>3m</a:t>
              </a:r>
            </a:p>
          </p:txBody>
        </p:sp>
        <p:cxnSp>
          <p:nvCxnSpPr>
            <p:cNvPr id="13" name="Straight Arrow Connector 12">
              <a:extLst>
                <a:ext uri="{FF2B5EF4-FFF2-40B4-BE49-F238E27FC236}">
                  <a16:creationId xmlns:a16="http://schemas.microsoft.com/office/drawing/2014/main" id="{B7F66CC7-BB07-43A2-8B04-BDF9479F2F18}"/>
                </a:ext>
              </a:extLst>
            </p:cNvPr>
            <p:cNvCxnSpPr>
              <a:cxnSpLocks/>
            </p:cNvCxnSpPr>
            <p:nvPr/>
          </p:nvCxnSpPr>
          <p:spPr>
            <a:xfrm>
              <a:off x="508636" y="7257626"/>
              <a:ext cx="1846831" cy="1"/>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D1081B-F469-4F0E-9FA6-521C587381B0}"/>
                </a:ext>
              </a:extLst>
            </p:cNvPr>
            <p:cNvSpPr txBox="1"/>
            <p:nvPr/>
          </p:nvSpPr>
          <p:spPr>
            <a:xfrm>
              <a:off x="1131785" y="7259982"/>
              <a:ext cx="664534" cy="259612"/>
            </a:xfrm>
            <a:prstGeom prst="rect">
              <a:avLst/>
            </a:prstGeom>
            <a:noFill/>
          </p:spPr>
          <p:txBody>
            <a:bodyPr wrap="none" rtlCol="0">
              <a:spAutoFit/>
            </a:bodyPr>
            <a:lstStyle/>
            <a:p>
              <a:r>
                <a:rPr lang="en-GB" sz="2400" b="1" dirty="0">
                  <a:latin typeface="Century Gothic" panose="020B0502020202020204" pitchFamily="34" charset="0"/>
                </a:rPr>
                <a:t>150cm</a:t>
              </a:r>
            </a:p>
          </p:txBody>
        </p:sp>
        <p:sp>
          <p:nvSpPr>
            <p:cNvPr id="15" name="TextBox 14">
              <a:extLst>
                <a:ext uri="{FF2B5EF4-FFF2-40B4-BE49-F238E27FC236}">
                  <a16:creationId xmlns:a16="http://schemas.microsoft.com/office/drawing/2014/main" id="{99EF2472-EA3E-482F-9AF9-C371FD6F5CC2}"/>
                </a:ext>
              </a:extLst>
            </p:cNvPr>
            <p:cNvSpPr txBox="1"/>
            <p:nvPr/>
          </p:nvSpPr>
          <p:spPr>
            <a:xfrm>
              <a:off x="241527" y="7108940"/>
              <a:ext cx="253482" cy="294227"/>
            </a:xfrm>
            <a:prstGeom prst="rect">
              <a:avLst/>
            </a:prstGeom>
            <a:noFill/>
            <a:ln>
              <a:noFill/>
            </a:ln>
          </p:spPr>
          <p:txBody>
            <a:bodyPr wrap="none" rtlCol="0">
              <a:spAutoFit/>
            </a:bodyPr>
            <a:lstStyle/>
            <a:p>
              <a:r>
                <a:rPr lang="en-GB" sz="2800" b="1" dirty="0">
                  <a:solidFill>
                    <a:srgbClr val="00B050"/>
                  </a:solidFill>
                  <a:latin typeface="Century Gothic" panose="020B0502020202020204" pitchFamily="34" charset="0"/>
                </a:rPr>
                <a:t>A</a:t>
              </a:r>
            </a:p>
          </p:txBody>
        </p:sp>
        <p:sp>
          <p:nvSpPr>
            <p:cNvPr id="20" name="TextBox 19">
              <a:extLst>
                <a:ext uri="{FF2B5EF4-FFF2-40B4-BE49-F238E27FC236}">
                  <a16:creationId xmlns:a16="http://schemas.microsoft.com/office/drawing/2014/main" id="{54A846BB-3F77-476F-97F0-33BFC6C50722}"/>
                </a:ext>
              </a:extLst>
            </p:cNvPr>
            <p:cNvSpPr txBox="1"/>
            <p:nvPr/>
          </p:nvSpPr>
          <p:spPr>
            <a:xfrm>
              <a:off x="241527" y="7639497"/>
              <a:ext cx="220129" cy="294227"/>
            </a:xfrm>
            <a:prstGeom prst="rect">
              <a:avLst/>
            </a:prstGeom>
            <a:noFill/>
          </p:spPr>
          <p:txBody>
            <a:bodyPr wrap="none" rtlCol="0">
              <a:spAutoFit/>
            </a:bodyPr>
            <a:lstStyle/>
            <a:p>
              <a:r>
                <a:rPr lang="en-GB" sz="2800" b="1" dirty="0">
                  <a:solidFill>
                    <a:srgbClr val="7030A0"/>
                  </a:solidFill>
                  <a:latin typeface="Century Gothic" panose="020B0502020202020204" pitchFamily="34" charset="0"/>
                </a:rPr>
                <a:t>B</a:t>
              </a:r>
            </a:p>
          </p:txBody>
        </p:sp>
        <p:sp>
          <p:nvSpPr>
            <p:cNvPr id="21" name="TextBox 20">
              <a:extLst>
                <a:ext uri="{FF2B5EF4-FFF2-40B4-BE49-F238E27FC236}">
                  <a16:creationId xmlns:a16="http://schemas.microsoft.com/office/drawing/2014/main" id="{C6CE4113-C766-4F7A-91C0-D53D6CD4D058}"/>
                </a:ext>
              </a:extLst>
            </p:cNvPr>
            <p:cNvSpPr txBox="1"/>
            <p:nvPr/>
          </p:nvSpPr>
          <p:spPr>
            <a:xfrm>
              <a:off x="241527" y="8150547"/>
              <a:ext cx="267904" cy="294227"/>
            </a:xfrm>
            <a:prstGeom prst="rect">
              <a:avLst/>
            </a:prstGeom>
            <a:noFill/>
          </p:spPr>
          <p:txBody>
            <a:bodyPr wrap="none" rtlCol="0">
              <a:spAutoFit/>
            </a:bodyPr>
            <a:lstStyle/>
            <a:p>
              <a:r>
                <a:rPr lang="en-GB" sz="2800" b="1" dirty="0">
                  <a:solidFill>
                    <a:srgbClr val="FF9933"/>
                  </a:solidFill>
                  <a:latin typeface="Century Gothic" panose="020B0502020202020204" pitchFamily="34" charset="0"/>
                </a:rPr>
                <a:t>C</a:t>
              </a:r>
            </a:p>
          </p:txBody>
        </p:sp>
      </p:grpSp>
      <p:sp>
        <p:nvSpPr>
          <p:cNvPr id="22" name="TextBox 21">
            <a:extLst>
              <a:ext uri="{FF2B5EF4-FFF2-40B4-BE49-F238E27FC236}">
                <a16:creationId xmlns:a16="http://schemas.microsoft.com/office/drawing/2014/main" id="{321B0384-6A20-4714-A982-962D1741CCC8}"/>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17067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4EAE80C9-D282-453A-BF8A-F3C3A7500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1600" b="1" u="sng" dirty="0">
                <a:solidFill>
                  <a:schemeClr val="bg2">
                    <a:lumMod val="50000"/>
                  </a:schemeClr>
                </a:solidFill>
                <a:latin typeface="Century Gothic" panose="020B0502020202020204" pitchFamily="34" charset="0"/>
              </a:rPr>
              <a:t>Friday 1</a:t>
            </a:r>
            <a:r>
              <a:rPr lang="en-GB" sz="1600" b="1" u="sng" baseline="30000" dirty="0">
                <a:solidFill>
                  <a:schemeClr val="bg2">
                    <a:lumMod val="50000"/>
                  </a:schemeClr>
                </a:solidFill>
                <a:latin typeface="Century Gothic" panose="020B0502020202020204" pitchFamily="34" charset="0"/>
              </a:rPr>
              <a:t>st</a:t>
            </a:r>
            <a:r>
              <a:rPr lang="en-GB" sz="1600" b="1" u="sng" dirty="0">
                <a:solidFill>
                  <a:schemeClr val="bg2">
                    <a:lumMod val="50000"/>
                  </a:schemeClr>
                </a:solidFill>
                <a:latin typeface="Century Gothic" panose="020B0502020202020204" pitchFamily="34" charset="0"/>
              </a:rPr>
              <a:t> May 2020</a:t>
            </a:r>
          </a:p>
          <a:p>
            <a:pPr algn="ctr"/>
            <a:r>
              <a:rPr lang="en-GB" sz="2000" b="1" dirty="0">
                <a:solidFill>
                  <a:schemeClr val="tx1"/>
                </a:solidFill>
                <a:latin typeface="Century Gothic" panose="020B0502020202020204" pitchFamily="34" charset="0"/>
              </a:rPr>
              <a:t>Kaleb needs to fit seven 6cm cereal boxes in his cupboard.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Will the cereal boxes fit?</a:t>
            </a:r>
          </a:p>
          <a:p>
            <a:r>
              <a:rPr lang="en-GB" sz="2000" b="1" dirty="0">
                <a:solidFill>
                  <a:schemeClr val="tx1"/>
                </a:solidFill>
                <a:latin typeface="Century Gothic" panose="020B0502020202020204" pitchFamily="34" charset="0"/>
              </a:rPr>
              <a:t>How many cm are spare/needed?</a:t>
            </a:r>
          </a:p>
          <a:p>
            <a:endParaRPr lang="en-GB" sz="2000" b="1" dirty="0">
              <a:solidFill>
                <a:srgbClr val="FF0000"/>
              </a:solidFill>
              <a:latin typeface="Century Gothic" panose="020B0502020202020204" pitchFamily="34" charset="0"/>
            </a:endParaRPr>
          </a:p>
        </p:txBody>
      </p:sp>
      <p:grpSp>
        <p:nvGrpSpPr>
          <p:cNvPr id="7" name="Group 6">
            <a:extLst>
              <a:ext uri="{FF2B5EF4-FFF2-40B4-BE49-F238E27FC236}">
                <a16:creationId xmlns:a16="http://schemas.microsoft.com/office/drawing/2014/main" id="{5F968335-61F9-4808-8ECE-EC6499ED3718}"/>
              </a:ext>
            </a:extLst>
          </p:cNvPr>
          <p:cNvGrpSpPr/>
          <p:nvPr/>
        </p:nvGrpSpPr>
        <p:grpSpPr>
          <a:xfrm>
            <a:off x="2740198" y="3738695"/>
            <a:ext cx="3663603" cy="558661"/>
            <a:chOff x="996887" y="1980863"/>
            <a:chExt cx="1592561" cy="301014"/>
          </a:xfrm>
        </p:grpSpPr>
        <p:cxnSp>
          <p:nvCxnSpPr>
            <p:cNvPr id="10" name="Straight Arrow Connector 9">
              <a:extLst>
                <a:ext uri="{FF2B5EF4-FFF2-40B4-BE49-F238E27FC236}">
                  <a16:creationId xmlns:a16="http://schemas.microsoft.com/office/drawing/2014/main" id="{07922949-0B0E-4B26-8A44-AFB9574AB146}"/>
                </a:ext>
              </a:extLst>
            </p:cNvPr>
            <p:cNvCxnSpPr>
              <a:cxnSpLocks/>
            </p:cNvCxnSpPr>
            <p:nvPr/>
          </p:nvCxnSpPr>
          <p:spPr>
            <a:xfrm>
              <a:off x="996887" y="1980863"/>
              <a:ext cx="159256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3E3AEE-056F-41F0-A271-92FBC9C94372}"/>
                </a:ext>
              </a:extLst>
            </p:cNvPr>
            <p:cNvSpPr txBox="1"/>
            <p:nvPr/>
          </p:nvSpPr>
          <p:spPr>
            <a:xfrm>
              <a:off x="1607394" y="2033126"/>
              <a:ext cx="390360" cy="248751"/>
            </a:xfrm>
            <a:prstGeom prst="rect">
              <a:avLst/>
            </a:prstGeom>
            <a:noFill/>
          </p:spPr>
          <p:txBody>
            <a:bodyPr wrap="none" rtlCol="0">
              <a:spAutoFit/>
            </a:bodyPr>
            <a:lstStyle/>
            <a:p>
              <a:r>
                <a:rPr lang="en-GB" sz="2400" b="1" dirty="0">
                  <a:latin typeface="Century Gothic" panose="020B0502020202020204" pitchFamily="34" charset="0"/>
                </a:rPr>
                <a:t>0.5m</a:t>
              </a:r>
            </a:p>
          </p:txBody>
        </p:sp>
      </p:grpSp>
      <p:sp>
        <p:nvSpPr>
          <p:cNvPr id="13" name="TextBox 12">
            <a:extLst>
              <a:ext uri="{FF2B5EF4-FFF2-40B4-BE49-F238E27FC236}">
                <a16:creationId xmlns:a16="http://schemas.microsoft.com/office/drawing/2014/main" id="{BC0C48A3-7F4A-456B-A8DB-7E329D2DF1E8}"/>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774045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4EAE80C9-D282-453A-BF8A-F3C3A7500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Kaleb needs to fit seven 6cm cereal boxes in his cupboard.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Will the cereal boxes fit?</a:t>
            </a:r>
          </a:p>
          <a:p>
            <a:r>
              <a:rPr lang="en-GB" sz="2000" b="1" dirty="0">
                <a:solidFill>
                  <a:schemeClr val="tx1"/>
                </a:solidFill>
                <a:latin typeface="Century Gothic" panose="020B0502020202020204" pitchFamily="34" charset="0"/>
              </a:rPr>
              <a:t>How many cm are spare/needed?</a:t>
            </a:r>
          </a:p>
          <a:p>
            <a:r>
              <a:rPr lang="en-GB" sz="2000" b="1" dirty="0">
                <a:solidFill>
                  <a:srgbClr val="FF0000"/>
                </a:solidFill>
                <a:latin typeface="Century Gothic" panose="020B0502020202020204" pitchFamily="34" charset="0"/>
              </a:rPr>
              <a:t>Yes they will fit, as seven cereal boxes will be 42cm. The cupboard measures 50cm so there will be 8cm spare.</a:t>
            </a:r>
          </a:p>
          <a:p>
            <a:endParaRPr lang="en-GB" sz="2000" b="1" dirty="0">
              <a:solidFill>
                <a:srgbClr val="FF0000"/>
              </a:solidFill>
              <a:latin typeface="Century Gothic" panose="020B0502020202020204" pitchFamily="34" charset="0"/>
            </a:endParaRPr>
          </a:p>
        </p:txBody>
      </p:sp>
      <p:grpSp>
        <p:nvGrpSpPr>
          <p:cNvPr id="7" name="Group 6">
            <a:extLst>
              <a:ext uri="{FF2B5EF4-FFF2-40B4-BE49-F238E27FC236}">
                <a16:creationId xmlns:a16="http://schemas.microsoft.com/office/drawing/2014/main" id="{5F968335-61F9-4808-8ECE-EC6499ED3718}"/>
              </a:ext>
            </a:extLst>
          </p:cNvPr>
          <p:cNvGrpSpPr/>
          <p:nvPr/>
        </p:nvGrpSpPr>
        <p:grpSpPr>
          <a:xfrm>
            <a:off x="2740198" y="3738695"/>
            <a:ext cx="3663603" cy="558661"/>
            <a:chOff x="996887" y="1980863"/>
            <a:chExt cx="1592561" cy="301014"/>
          </a:xfrm>
        </p:grpSpPr>
        <p:cxnSp>
          <p:nvCxnSpPr>
            <p:cNvPr id="10" name="Straight Arrow Connector 9">
              <a:extLst>
                <a:ext uri="{FF2B5EF4-FFF2-40B4-BE49-F238E27FC236}">
                  <a16:creationId xmlns:a16="http://schemas.microsoft.com/office/drawing/2014/main" id="{07922949-0B0E-4B26-8A44-AFB9574AB146}"/>
                </a:ext>
              </a:extLst>
            </p:cNvPr>
            <p:cNvCxnSpPr>
              <a:cxnSpLocks/>
            </p:cNvCxnSpPr>
            <p:nvPr/>
          </p:nvCxnSpPr>
          <p:spPr>
            <a:xfrm>
              <a:off x="996887" y="1980863"/>
              <a:ext cx="159256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3E3AEE-056F-41F0-A271-92FBC9C94372}"/>
                </a:ext>
              </a:extLst>
            </p:cNvPr>
            <p:cNvSpPr txBox="1"/>
            <p:nvPr/>
          </p:nvSpPr>
          <p:spPr>
            <a:xfrm>
              <a:off x="1607394" y="2033126"/>
              <a:ext cx="390360" cy="248751"/>
            </a:xfrm>
            <a:prstGeom prst="rect">
              <a:avLst/>
            </a:prstGeom>
            <a:noFill/>
          </p:spPr>
          <p:txBody>
            <a:bodyPr wrap="none" rtlCol="0">
              <a:spAutoFit/>
            </a:bodyPr>
            <a:lstStyle/>
            <a:p>
              <a:r>
                <a:rPr lang="en-GB" sz="2400" b="1" dirty="0">
                  <a:latin typeface="Century Gothic" panose="020B0502020202020204" pitchFamily="34" charset="0"/>
                </a:rPr>
                <a:t>0.5m</a:t>
              </a:r>
            </a:p>
          </p:txBody>
        </p:sp>
      </p:grpSp>
      <p:sp>
        <p:nvSpPr>
          <p:cNvPr id="13" name="TextBox 12">
            <a:extLst>
              <a:ext uri="{FF2B5EF4-FFF2-40B4-BE49-F238E27FC236}">
                <a16:creationId xmlns:a16="http://schemas.microsoft.com/office/drawing/2014/main" id="{855F477F-67B6-407C-B9D2-76EE38D7D9F6}"/>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328719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Clay is converting millimetres to metres using the table.</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Explain and correct his mistakes.</a:t>
            </a: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725DEB86-5C4B-45A3-9783-762839F2E0CC}"/>
              </a:ext>
            </a:extLst>
          </p:cNvPr>
          <p:cNvGraphicFramePr>
            <a:graphicFrameLocks noGrp="1"/>
          </p:cNvGraphicFramePr>
          <p:nvPr/>
        </p:nvGraphicFramePr>
        <p:xfrm>
          <a:off x="2158923" y="2086881"/>
          <a:ext cx="4826154" cy="2428256"/>
        </p:xfrm>
        <a:graphic>
          <a:graphicData uri="http://schemas.openxmlformats.org/drawingml/2006/table">
            <a:tbl>
              <a:tblPr firstRow="1" bandRow="1">
                <a:tableStyleId>{5940675A-B579-460E-94D1-54222C63F5DA}</a:tableStyleId>
              </a:tblPr>
              <a:tblGrid>
                <a:gridCol w="1608718">
                  <a:extLst>
                    <a:ext uri="{9D8B030D-6E8A-4147-A177-3AD203B41FA5}">
                      <a16:colId xmlns:a16="http://schemas.microsoft.com/office/drawing/2014/main" val="60338412"/>
                    </a:ext>
                  </a:extLst>
                </a:gridCol>
                <a:gridCol w="1608718">
                  <a:extLst>
                    <a:ext uri="{9D8B030D-6E8A-4147-A177-3AD203B41FA5}">
                      <a16:colId xmlns:a16="http://schemas.microsoft.com/office/drawing/2014/main" val="4104625532"/>
                    </a:ext>
                  </a:extLst>
                </a:gridCol>
                <a:gridCol w="1608718">
                  <a:extLst>
                    <a:ext uri="{9D8B030D-6E8A-4147-A177-3AD203B41FA5}">
                      <a16:colId xmlns:a16="http://schemas.microsoft.com/office/drawing/2014/main" val="3159554497"/>
                    </a:ext>
                  </a:extLst>
                </a:gridCol>
              </a:tblGrid>
              <a:tr h="607064">
                <a:tc>
                  <a:txBody>
                    <a:bodyPr/>
                    <a:lstStyle/>
                    <a:p>
                      <a:pPr algn="ctr"/>
                      <a:r>
                        <a:rPr lang="en-GB" sz="2300" b="1" dirty="0">
                          <a:solidFill>
                            <a:schemeClr val="tx1"/>
                          </a:solidFill>
                          <a:latin typeface="Century Gothic" panose="020B0502020202020204" pitchFamily="34" charset="0"/>
                        </a:rPr>
                        <a:t>mm</a:t>
                      </a:r>
                    </a:p>
                  </a:txBody>
                  <a:tcPr marL="149687" marR="149687" marT="74844" marB="74844" anchor="ctr">
                    <a:solidFill>
                      <a:schemeClr val="bg1">
                        <a:lumMod val="85000"/>
                      </a:schemeClr>
                    </a:solidFill>
                  </a:tcPr>
                </a:tc>
                <a:tc>
                  <a:txBody>
                    <a:bodyPr/>
                    <a:lstStyle/>
                    <a:p>
                      <a:pPr algn="ctr"/>
                      <a:r>
                        <a:rPr lang="en-GB" sz="2300" b="1" dirty="0">
                          <a:solidFill>
                            <a:schemeClr val="tx1"/>
                          </a:solidFill>
                          <a:latin typeface="Century Gothic" panose="020B0502020202020204" pitchFamily="34" charset="0"/>
                        </a:rPr>
                        <a:t>cm</a:t>
                      </a:r>
                    </a:p>
                  </a:txBody>
                  <a:tcPr marL="149687" marR="149687" marT="74844" marB="74844" anchor="ctr">
                    <a:solidFill>
                      <a:schemeClr val="bg1">
                        <a:lumMod val="85000"/>
                      </a:schemeClr>
                    </a:solidFill>
                  </a:tcPr>
                </a:tc>
                <a:tc>
                  <a:txBody>
                    <a:bodyPr/>
                    <a:lstStyle/>
                    <a:p>
                      <a:pPr algn="ctr"/>
                      <a:r>
                        <a:rPr lang="en-GB" sz="2300" b="1" dirty="0">
                          <a:solidFill>
                            <a:schemeClr val="tx1"/>
                          </a:solidFill>
                          <a:latin typeface="Century Gothic" panose="020B0502020202020204" pitchFamily="34" charset="0"/>
                        </a:rPr>
                        <a:t>m</a:t>
                      </a:r>
                    </a:p>
                  </a:txBody>
                  <a:tcPr marL="149687" marR="149687" marT="74844" marB="74844" anchor="ctr">
                    <a:solidFill>
                      <a:schemeClr val="bg1">
                        <a:lumMod val="85000"/>
                      </a:schemeClr>
                    </a:solidFill>
                  </a:tcPr>
                </a:tc>
                <a:extLst>
                  <a:ext uri="{0D108BD9-81ED-4DB2-BD59-A6C34878D82A}">
                    <a16:rowId xmlns:a16="http://schemas.microsoft.com/office/drawing/2014/main" val="2290666350"/>
                  </a:ext>
                </a:extLst>
              </a:tr>
              <a:tr h="607064">
                <a:tc>
                  <a:txBody>
                    <a:bodyPr/>
                    <a:lstStyle/>
                    <a:p>
                      <a:pPr algn="ctr"/>
                      <a:r>
                        <a:rPr lang="en-GB" sz="2300" b="1" dirty="0">
                          <a:solidFill>
                            <a:schemeClr val="tx1"/>
                          </a:solidFill>
                          <a:latin typeface="Century Gothic" panose="020B0502020202020204" pitchFamily="34" charset="0"/>
                        </a:rPr>
                        <a:t>250</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25</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2.5</a:t>
                      </a:r>
                    </a:p>
                  </a:txBody>
                  <a:tcPr marL="149687" marR="149687" marT="74844" marB="74844" anchor="ctr">
                    <a:solidFill>
                      <a:schemeClr val="bg1"/>
                    </a:solidFill>
                  </a:tcPr>
                </a:tc>
                <a:extLst>
                  <a:ext uri="{0D108BD9-81ED-4DB2-BD59-A6C34878D82A}">
                    <a16:rowId xmlns:a16="http://schemas.microsoft.com/office/drawing/2014/main" val="2678450300"/>
                  </a:ext>
                </a:extLst>
              </a:tr>
              <a:tr h="607064">
                <a:tc>
                  <a:txBody>
                    <a:bodyPr/>
                    <a:lstStyle/>
                    <a:p>
                      <a:pPr algn="ctr"/>
                      <a:r>
                        <a:rPr lang="en-GB" sz="2300" b="1" dirty="0">
                          <a:solidFill>
                            <a:schemeClr val="tx1"/>
                          </a:solidFill>
                          <a:latin typeface="Century Gothic" panose="020B0502020202020204" pitchFamily="34" charset="0"/>
                        </a:rPr>
                        <a:t>1,560</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156</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1.56</a:t>
                      </a:r>
                    </a:p>
                  </a:txBody>
                  <a:tcPr marL="149687" marR="149687" marT="74844" marB="74844" anchor="ctr">
                    <a:solidFill>
                      <a:schemeClr val="bg1"/>
                    </a:solidFill>
                  </a:tcPr>
                </a:tc>
                <a:extLst>
                  <a:ext uri="{0D108BD9-81ED-4DB2-BD59-A6C34878D82A}">
                    <a16:rowId xmlns:a16="http://schemas.microsoft.com/office/drawing/2014/main" val="3270335989"/>
                  </a:ext>
                </a:extLst>
              </a:tr>
              <a:tr h="607064">
                <a:tc>
                  <a:txBody>
                    <a:bodyPr/>
                    <a:lstStyle/>
                    <a:p>
                      <a:pPr algn="ctr"/>
                      <a:r>
                        <a:rPr lang="en-GB" sz="2300" b="1" dirty="0">
                          <a:solidFill>
                            <a:schemeClr val="tx1"/>
                          </a:solidFill>
                          <a:latin typeface="Century Gothic" panose="020B0502020202020204" pitchFamily="34" charset="0"/>
                        </a:rPr>
                        <a:t>3,140</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31.4</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3.14</a:t>
                      </a:r>
                    </a:p>
                  </a:txBody>
                  <a:tcPr marL="149687" marR="149687" marT="74844" marB="74844" anchor="ctr">
                    <a:solidFill>
                      <a:schemeClr val="bg1"/>
                    </a:solidFill>
                  </a:tcPr>
                </a:tc>
                <a:extLst>
                  <a:ext uri="{0D108BD9-81ED-4DB2-BD59-A6C34878D82A}">
                    <a16:rowId xmlns:a16="http://schemas.microsoft.com/office/drawing/2014/main" val="2645226902"/>
                  </a:ext>
                </a:extLst>
              </a:tr>
            </a:tbl>
          </a:graphicData>
        </a:graphic>
      </p:graphicFrame>
      <p:sp>
        <p:nvSpPr>
          <p:cNvPr id="9" name="TextBox 8">
            <a:extLst>
              <a:ext uri="{FF2B5EF4-FFF2-40B4-BE49-F238E27FC236}">
                <a16:creationId xmlns:a16="http://schemas.microsoft.com/office/drawing/2014/main" id="{B672F340-B80E-4FE8-89EA-FE61020F7E38}"/>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74498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Clay is converting millimetres to metres using the table.</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Explain and correct his mistakes.</a:t>
            </a: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725DEB86-5C4B-45A3-9783-762839F2E0CC}"/>
              </a:ext>
            </a:extLst>
          </p:cNvPr>
          <p:cNvGraphicFramePr>
            <a:graphicFrameLocks noGrp="1"/>
          </p:cNvGraphicFramePr>
          <p:nvPr/>
        </p:nvGraphicFramePr>
        <p:xfrm>
          <a:off x="467776" y="2086881"/>
          <a:ext cx="4826154" cy="2428256"/>
        </p:xfrm>
        <a:graphic>
          <a:graphicData uri="http://schemas.openxmlformats.org/drawingml/2006/table">
            <a:tbl>
              <a:tblPr firstRow="1" bandRow="1">
                <a:tableStyleId>{5940675A-B579-460E-94D1-54222C63F5DA}</a:tableStyleId>
              </a:tblPr>
              <a:tblGrid>
                <a:gridCol w="1608718">
                  <a:extLst>
                    <a:ext uri="{9D8B030D-6E8A-4147-A177-3AD203B41FA5}">
                      <a16:colId xmlns:a16="http://schemas.microsoft.com/office/drawing/2014/main" val="60338412"/>
                    </a:ext>
                  </a:extLst>
                </a:gridCol>
                <a:gridCol w="1608718">
                  <a:extLst>
                    <a:ext uri="{9D8B030D-6E8A-4147-A177-3AD203B41FA5}">
                      <a16:colId xmlns:a16="http://schemas.microsoft.com/office/drawing/2014/main" val="4104625532"/>
                    </a:ext>
                  </a:extLst>
                </a:gridCol>
                <a:gridCol w="1608718">
                  <a:extLst>
                    <a:ext uri="{9D8B030D-6E8A-4147-A177-3AD203B41FA5}">
                      <a16:colId xmlns:a16="http://schemas.microsoft.com/office/drawing/2014/main" val="3159554497"/>
                    </a:ext>
                  </a:extLst>
                </a:gridCol>
              </a:tblGrid>
              <a:tr h="607064">
                <a:tc>
                  <a:txBody>
                    <a:bodyPr/>
                    <a:lstStyle/>
                    <a:p>
                      <a:pPr algn="ctr"/>
                      <a:r>
                        <a:rPr lang="en-GB" sz="2300" b="1" dirty="0">
                          <a:solidFill>
                            <a:schemeClr val="tx1"/>
                          </a:solidFill>
                          <a:latin typeface="Century Gothic" panose="020B0502020202020204" pitchFamily="34" charset="0"/>
                        </a:rPr>
                        <a:t>mm</a:t>
                      </a:r>
                    </a:p>
                  </a:txBody>
                  <a:tcPr marL="149687" marR="149687" marT="74844" marB="74844" anchor="ctr">
                    <a:solidFill>
                      <a:schemeClr val="bg1">
                        <a:lumMod val="85000"/>
                      </a:schemeClr>
                    </a:solidFill>
                  </a:tcPr>
                </a:tc>
                <a:tc>
                  <a:txBody>
                    <a:bodyPr/>
                    <a:lstStyle/>
                    <a:p>
                      <a:pPr algn="ctr"/>
                      <a:r>
                        <a:rPr lang="en-GB" sz="2300" b="1" dirty="0">
                          <a:solidFill>
                            <a:schemeClr val="tx1"/>
                          </a:solidFill>
                          <a:latin typeface="Century Gothic" panose="020B0502020202020204" pitchFamily="34" charset="0"/>
                        </a:rPr>
                        <a:t>cm</a:t>
                      </a:r>
                    </a:p>
                  </a:txBody>
                  <a:tcPr marL="149687" marR="149687" marT="74844" marB="74844" anchor="ctr">
                    <a:solidFill>
                      <a:schemeClr val="bg1">
                        <a:lumMod val="85000"/>
                      </a:schemeClr>
                    </a:solidFill>
                  </a:tcPr>
                </a:tc>
                <a:tc>
                  <a:txBody>
                    <a:bodyPr/>
                    <a:lstStyle/>
                    <a:p>
                      <a:pPr algn="ctr"/>
                      <a:r>
                        <a:rPr lang="en-GB" sz="2300" b="1" dirty="0">
                          <a:solidFill>
                            <a:schemeClr val="tx1"/>
                          </a:solidFill>
                          <a:latin typeface="Century Gothic" panose="020B0502020202020204" pitchFamily="34" charset="0"/>
                        </a:rPr>
                        <a:t>m</a:t>
                      </a:r>
                    </a:p>
                  </a:txBody>
                  <a:tcPr marL="149687" marR="149687" marT="74844" marB="74844" anchor="ctr">
                    <a:solidFill>
                      <a:schemeClr val="bg1">
                        <a:lumMod val="85000"/>
                      </a:schemeClr>
                    </a:solidFill>
                  </a:tcPr>
                </a:tc>
                <a:extLst>
                  <a:ext uri="{0D108BD9-81ED-4DB2-BD59-A6C34878D82A}">
                    <a16:rowId xmlns:a16="http://schemas.microsoft.com/office/drawing/2014/main" val="2290666350"/>
                  </a:ext>
                </a:extLst>
              </a:tr>
              <a:tr h="607064">
                <a:tc>
                  <a:txBody>
                    <a:bodyPr/>
                    <a:lstStyle/>
                    <a:p>
                      <a:pPr algn="ctr"/>
                      <a:r>
                        <a:rPr lang="en-GB" sz="2300" b="1" dirty="0">
                          <a:solidFill>
                            <a:schemeClr val="tx1"/>
                          </a:solidFill>
                          <a:latin typeface="Century Gothic" panose="020B0502020202020204" pitchFamily="34" charset="0"/>
                        </a:rPr>
                        <a:t>250</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25</a:t>
                      </a:r>
                    </a:p>
                  </a:txBody>
                  <a:tcPr marL="149687" marR="149687" marT="74844" marB="74844" anchor="ctr">
                    <a:solidFill>
                      <a:schemeClr val="bg1"/>
                    </a:solidFill>
                  </a:tcPr>
                </a:tc>
                <a:tc>
                  <a:txBody>
                    <a:bodyPr/>
                    <a:lstStyle/>
                    <a:p>
                      <a:pPr algn="ctr"/>
                      <a:r>
                        <a:rPr lang="en-GB" sz="2300" b="1" dirty="0">
                          <a:solidFill>
                            <a:srgbClr val="FF0000"/>
                          </a:solidFill>
                          <a:latin typeface="Century Gothic" panose="020B0502020202020204" pitchFamily="34" charset="0"/>
                        </a:rPr>
                        <a:t>0.25</a:t>
                      </a:r>
                    </a:p>
                  </a:txBody>
                  <a:tcPr marL="149687" marR="149687" marT="74844" marB="74844" anchor="ctr">
                    <a:solidFill>
                      <a:schemeClr val="bg1"/>
                    </a:solidFill>
                  </a:tcPr>
                </a:tc>
                <a:extLst>
                  <a:ext uri="{0D108BD9-81ED-4DB2-BD59-A6C34878D82A}">
                    <a16:rowId xmlns:a16="http://schemas.microsoft.com/office/drawing/2014/main" val="2678450300"/>
                  </a:ext>
                </a:extLst>
              </a:tr>
              <a:tr h="607064">
                <a:tc>
                  <a:txBody>
                    <a:bodyPr/>
                    <a:lstStyle/>
                    <a:p>
                      <a:pPr algn="ctr"/>
                      <a:r>
                        <a:rPr lang="en-GB" sz="2300" b="1" dirty="0">
                          <a:solidFill>
                            <a:schemeClr val="tx1"/>
                          </a:solidFill>
                          <a:latin typeface="Century Gothic" panose="020B0502020202020204" pitchFamily="34" charset="0"/>
                        </a:rPr>
                        <a:t>1,560</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156</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1.56</a:t>
                      </a:r>
                    </a:p>
                  </a:txBody>
                  <a:tcPr marL="149687" marR="149687" marT="74844" marB="74844" anchor="ctr">
                    <a:solidFill>
                      <a:schemeClr val="bg1"/>
                    </a:solidFill>
                  </a:tcPr>
                </a:tc>
                <a:extLst>
                  <a:ext uri="{0D108BD9-81ED-4DB2-BD59-A6C34878D82A}">
                    <a16:rowId xmlns:a16="http://schemas.microsoft.com/office/drawing/2014/main" val="3270335989"/>
                  </a:ext>
                </a:extLst>
              </a:tr>
              <a:tr h="607064">
                <a:tc>
                  <a:txBody>
                    <a:bodyPr/>
                    <a:lstStyle/>
                    <a:p>
                      <a:pPr algn="ctr"/>
                      <a:r>
                        <a:rPr lang="en-GB" sz="2300" b="1" dirty="0">
                          <a:solidFill>
                            <a:schemeClr val="tx1"/>
                          </a:solidFill>
                          <a:latin typeface="Century Gothic" panose="020B0502020202020204" pitchFamily="34" charset="0"/>
                        </a:rPr>
                        <a:t>3,140</a:t>
                      </a:r>
                    </a:p>
                  </a:txBody>
                  <a:tcPr marL="149687" marR="149687" marT="74844" marB="74844" anchor="ctr">
                    <a:solidFill>
                      <a:schemeClr val="bg1"/>
                    </a:solidFill>
                  </a:tcPr>
                </a:tc>
                <a:tc>
                  <a:txBody>
                    <a:bodyPr/>
                    <a:lstStyle/>
                    <a:p>
                      <a:pPr algn="ctr"/>
                      <a:r>
                        <a:rPr lang="en-GB" sz="2300" b="1" dirty="0">
                          <a:solidFill>
                            <a:srgbClr val="FF0000"/>
                          </a:solidFill>
                          <a:latin typeface="Century Gothic" panose="020B0502020202020204" pitchFamily="34" charset="0"/>
                        </a:rPr>
                        <a:t>314</a:t>
                      </a:r>
                    </a:p>
                  </a:txBody>
                  <a:tcPr marL="149687" marR="149687" marT="74844" marB="74844" anchor="ctr">
                    <a:solidFill>
                      <a:schemeClr val="bg1"/>
                    </a:solidFill>
                  </a:tcPr>
                </a:tc>
                <a:tc>
                  <a:txBody>
                    <a:bodyPr/>
                    <a:lstStyle/>
                    <a:p>
                      <a:pPr algn="ctr"/>
                      <a:r>
                        <a:rPr lang="en-GB" sz="2300" b="1" dirty="0">
                          <a:solidFill>
                            <a:schemeClr val="tx1"/>
                          </a:solidFill>
                          <a:latin typeface="Century Gothic" panose="020B0502020202020204" pitchFamily="34" charset="0"/>
                        </a:rPr>
                        <a:t>3.14</a:t>
                      </a:r>
                    </a:p>
                  </a:txBody>
                  <a:tcPr marL="149687" marR="149687" marT="74844" marB="74844" anchor="ctr">
                    <a:solidFill>
                      <a:schemeClr val="bg1"/>
                    </a:solidFill>
                  </a:tcPr>
                </a:tc>
                <a:extLst>
                  <a:ext uri="{0D108BD9-81ED-4DB2-BD59-A6C34878D82A}">
                    <a16:rowId xmlns:a16="http://schemas.microsoft.com/office/drawing/2014/main" val="2645226902"/>
                  </a:ext>
                </a:extLst>
              </a:tr>
            </a:tbl>
          </a:graphicData>
        </a:graphic>
      </p:graphicFrame>
      <p:sp>
        <p:nvSpPr>
          <p:cNvPr id="2" name="Rectangle 1">
            <a:extLst>
              <a:ext uri="{FF2B5EF4-FFF2-40B4-BE49-F238E27FC236}">
                <a16:creationId xmlns:a16="http://schemas.microsoft.com/office/drawing/2014/main" id="{2C27DE65-4C0F-4B4E-9EC4-2D2A6FF192E7}"/>
              </a:ext>
            </a:extLst>
          </p:cNvPr>
          <p:cNvSpPr/>
          <p:nvPr/>
        </p:nvSpPr>
        <p:spPr>
          <a:xfrm>
            <a:off x="5373331" y="2667450"/>
            <a:ext cx="3456038" cy="1938992"/>
          </a:xfrm>
          <a:prstGeom prst="rect">
            <a:avLst/>
          </a:prstGeom>
        </p:spPr>
        <p:txBody>
          <a:bodyPr wrap="square">
            <a:spAutoFit/>
          </a:bodyPr>
          <a:lstStyle/>
          <a:p>
            <a:pPr lvl="0" defTabSz="514350">
              <a:defRPr/>
            </a:pPr>
            <a:r>
              <a:rPr lang="en-GB" sz="2000" b="1" dirty="0">
                <a:solidFill>
                  <a:srgbClr val="FF0000"/>
                </a:solidFill>
                <a:latin typeface="Century Gothic" panose="020B0502020202020204" pitchFamily="34" charset="0"/>
              </a:rPr>
              <a:t>Divided by 10 instead of 100.</a:t>
            </a:r>
          </a:p>
          <a:p>
            <a:pPr lvl="0" defTabSz="514350">
              <a:defRPr/>
            </a:pPr>
            <a:endParaRPr lang="en-GB" sz="2000" b="1" dirty="0">
              <a:solidFill>
                <a:srgbClr val="FF0000"/>
              </a:solidFill>
              <a:latin typeface="Century Gothic" panose="020B0502020202020204" pitchFamily="34" charset="0"/>
            </a:endParaRP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Divided by 100 instead of 10.</a:t>
            </a:r>
          </a:p>
        </p:txBody>
      </p:sp>
      <p:sp>
        <p:nvSpPr>
          <p:cNvPr id="9" name="TextBox 8">
            <a:extLst>
              <a:ext uri="{FF2B5EF4-FFF2-40B4-BE49-F238E27FC236}">
                <a16:creationId xmlns:a16="http://schemas.microsoft.com/office/drawing/2014/main" id="{20F0B1A7-1655-4A7C-B473-47F55689FF76}"/>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85708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834A4D4B-1A1C-4392-B8F9-C2602428A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Francis and Ariel are converting millimetres to centimetres.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pPr lvl="0"/>
            <a:endParaRPr lang="en-GB" sz="2000" b="1" dirty="0">
              <a:solidFill>
                <a:srgbClr val="E7E6E6">
                  <a:lumMod val="25000"/>
                </a:srgb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740AC235-CA36-4825-A652-A68B471E02BD}"/>
              </a:ext>
            </a:extLst>
          </p:cNvPr>
          <p:cNvGrpSpPr/>
          <p:nvPr/>
        </p:nvGrpSpPr>
        <p:grpSpPr>
          <a:xfrm>
            <a:off x="1045170" y="1536748"/>
            <a:ext cx="6929345" cy="3346151"/>
            <a:chOff x="953165" y="1536748"/>
            <a:chExt cx="6929345" cy="3346151"/>
          </a:xfrm>
        </p:grpSpPr>
        <p:sp>
          <p:nvSpPr>
            <p:cNvPr id="10" name="TextBox 9">
              <a:extLst>
                <a:ext uri="{FF2B5EF4-FFF2-40B4-BE49-F238E27FC236}">
                  <a16:creationId xmlns:a16="http://schemas.microsoft.com/office/drawing/2014/main" id="{3A2D2594-BC33-4EA4-B744-8D401D909482}"/>
                </a:ext>
              </a:extLst>
            </p:cNvPr>
            <p:cNvSpPr txBox="1"/>
            <p:nvPr/>
          </p:nvSpPr>
          <p:spPr>
            <a:xfrm>
              <a:off x="953165" y="3748938"/>
              <a:ext cx="1050288" cy="400110"/>
            </a:xfrm>
            <a:prstGeom prst="rect">
              <a:avLst/>
            </a:prstGeom>
            <a:noFill/>
          </p:spPr>
          <p:txBody>
            <a:bodyPr wrap="none" rtlCol="0" anchor="ctr">
              <a:spAutoFit/>
            </a:bodyPr>
            <a:lstStyle/>
            <a:p>
              <a:pPr algn="ctr"/>
              <a:r>
                <a:rPr lang="en-GB" sz="2000" b="1" dirty="0">
                  <a:latin typeface="Century Gothic" panose="020B0502020202020204" pitchFamily="34" charset="0"/>
                </a:rPr>
                <a:t>Francis</a:t>
              </a:r>
            </a:p>
          </p:txBody>
        </p:sp>
        <p:sp>
          <p:nvSpPr>
            <p:cNvPr id="11" name="Speech Bubble: Rectangle with Corners Rounded 10">
              <a:extLst>
                <a:ext uri="{FF2B5EF4-FFF2-40B4-BE49-F238E27FC236}">
                  <a16:creationId xmlns:a16="http://schemas.microsoft.com/office/drawing/2014/main" id="{20A6640D-3D6F-49B3-87BC-B5F979A3C393}"/>
                </a:ext>
              </a:extLst>
            </p:cNvPr>
            <p:cNvSpPr/>
            <p:nvPr/>
          </p:nvSpPr>
          <p:spPr>
            <a:xfrm>
              <a:off x="2310987" y="1536748"/>
              <a:ext cx="3333315" cy="1020523"/>
            </a:xfrm>
            <a:prstGeom prst="wedgeRoundRectCallout">
              <a:avLst>
                <a:gd name="adj1" fmla="val -57808"/>
                <a:gd name="adj2" fmla="val 3500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1,260 millimetres is the same as 126 metres.</a:t>
              </a:r>
            </a:p>
          </p:txBody>
        </p:sp>
        <p:sp>
          <p:nvSpPr>
            <p:cNvPr id="13" name="TextBox 12">
              <a:extLst>
                <a:ext uri="{FF2B5EF4-FFF2-40B4-BE49-F238E27FC236}">
                  <a16:creationId xmlns:a16="http://schemas.microsoft.com/office/drawing/2014/main" id="{88E8B15B-3F6E-4216-B499-B591F3ACD63D}"/>
                </a:ext>
              </a:extLst>
            </p:cNvPr>
            <p:cNvSpPr txBox="1"/>
            <p:nvPr/>
          </p:nvSpPr>
          <p:spPr>
            <a:xfrm>
              <a:off x="7141602" y="4482789"/>
              <a:ext cx="740908" cy="400110"/>
            </a:xfrm>
            <a:prstGeom prst="rect">
              <a:avLst/>
            </a:prstGeom>
            <a:noFill/>
          </p:spPr>
          <p:txBody>
            <a:bodyPr wrap="none" rtlCol="0" anchor="ctr">
              <a:spAutoFit/>
            </a:bodyPr>
            <a:lstStyle/>
            <a:p>
              <a:pPr algn="ctr"/>
              <a:r>
                <a:rPr lang="en-GB" sz="2000" b="1" dirty="0">
                  <a:latin typeface="Century Gothic" panose="020B0502020202020204" pitchFamily="34" charset="0"/>
                </a:rPr>
                <a:t>Ariel</a:t>
              </a:r>
            </a:p>
          </p:txBody>
        </p:sp>
        <p:sp>
          <p:nvSpPr>
            <p:cNvPr id="14" name="Speech Bubble: Rectangle with Corners Rounded 13">
              <a:extLst>
                <a:ext uri="{FF2B5EF4-FFF2-40B4-BE49-F238E27FC236}">
                  <a16:creationId xmlns:a16="http://schemas.microsoft.com/office/drawing/2014/main" id="{87704C9E-BBD8-4C22-BEFA-5182A378111A}"/>
                </a:ext>
              </a:extLst>
            </p:cNvPr>
            <p:cNvSpPr/>
            <p:nvPr/>
          </p:nvSpPr>
          <p:spPr>
            <a:xfrm>
              <a:off x="3365546" y="2744767"/>
              <a:ext cx="3333315" cy="1020523"/>
            </a:xfrm>
            <a:prstGeom prst="wedgeRoundRectCallout">
              <a:avLst>
                <a:gd name="adj1" fmla="val 57047"/>
                <a:gd name="adj2" fmla="val 1320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1,260 millimetres is the same as 1.26 metres.</a:t>
              </a:r>
            </a:p>
          </p:txBody>
        </p:sp>
      </p:grpSp>
      <p:sp>
        <p:nvSpPr>
          <p:cNvPr id="15" name="TextBox 14">
            <a:extLst>
              <a:ext uri="{FF2B5EF4-FFF2-40B4-BE49-F238E27FC236}">
                <a16:creationId xmlns:a16="http://schemas.microsoft.com/office/drawing/2014/main" id="{F9A756F8-8EB6-4ABF-A603-778AD97B2B45}"/>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49228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834A4D4B-1A1C-4392-B8F9-C2602428A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Francis and Ariel are converting millimetres to centimetres.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r>
              <a:rPr lang="en-GB" sz="2000" b="1" dirty="0">
                <a:solidFill>
                  <a:schemeClr val="tx1"/>
                </a:solidFill>
                <a:latin typeface="Century Gothic" panose="020B0502020202020204" pitchFamily="34" charset="0"/>
              </a:rPr>
              <a:t>Ariel is correct because…</a:t>
            </a:r>
          </a:p>
          <a:p>
            <a:pPr lvl="0"/>
            <a:endParaRPr lang="en-GB" sz="2000" b="1" dirty="0">
              <a:solidFill>
                <a:srgbClr val="E7E6E6">
                  <a:lumMod val="25000"/>
                </a:srgb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740AC235-CA36-4825-A652-A68B471E02BD}"/>
              </a:ext>
            </a:extLst>
          </p:cNvPr>
          <p:cNvGrpSpPr/>
          <p:nvPr/>
        </p:nvGrpSpPr>
        <p:grpSpPr>
          <a:xfrm>
            <a:off x="1045170" y="1536748"/>
            <a:ext cx="6929345" cy="3346151"/>
            <a:chOff x="953165" y="1536748"/>
            <a:chExt cx="6929345" cy="3346151"/>
          </a:xfrm>
        </p:grpSpPr>
        <p:sp>
          <p:nvSpPr>
            <p:cNvPr id="10" name="TextBox 9">
              <a:extLst>
                <a:ext uri="{FF2B5EF4-FFF2-40B4-BE49-F238E27FC236}">
                  <a16:creationId xmlns:a16="http://schemas.microsoft.com/office/drawing/2014/main" id="{3A2D2594-BC33-4EA4-B744-8D401D909482}"/>
                </a:ext>
              </a:extLst>
            </p:cNvPr>
            <p:cNvSpPr txBox="1"/>
            <p:nvPr/>
          </p:nvSpPr>
          <p:spPr>
            <a:xfrm>
              <a:off x="953165" y="3748938"/>
              <a:ext cx="1050288" cy="400110"/>
            </a:xfrm>
            <a:prstGeom prst="rect">
              <a:avLst/>
            </a:prstGeom>
            <a:noFill/>
          </p:spPr>
          <p:txBody>
            <a:bodyPr wrap="none" rtlCol="0" anchor="ctr">
              <a:spAutoFit/>
            </a:bodyPr>
            <a:lstStyle/>
            <a:p>
              <a:pPr algn="ctr"/>
              <a:r>
                <a:rPr lang="en-GB" sz="2000" b="1" dirty="0">
                  <a:latin typeface="Century Gothic" panose="020B0502020202020204" pitchFamily="34" charset="0"/>
                </a:rPr>
                <a:t>Francis</a:t>
              </a:r>
            </a:p>
          </p:txBody>
        </p:sp>
        <p:sp>
          <p:nvSpPr>
            <p:cNvPr id="11" name="Speech Bubble: Rectangle with Corners Rounded 10">
              <a:extLst>
                <a:ext uri="{FF2B5EF4-FFF2-40B4-BE49-F238E27FC236}">
                  <a16:creationId xmlns:a16="http://schemas.microsoft.com/office/drawing/2014/main" id="{20A6640D-3D6F-49B3-87BC-B5F979A3C393}"/>
                </a:ext>
              </a:extLst>
            </p:cNvPr>
            <p:cNvSpPr/>
            <p:nvPr/>
          </p:nvSpPr>
          <p:spPr>
            <a:xfrm>
              <a:off x="2310987" y="1536748"/>
              <a:ext cx="3333315" cy="1020523"/>
            </a:xfrm>
            <a:prstGeom prst="wedgeRoundRectCallout">
              <a:avLst>
                <a:gd name="adj1" fmla="val -57808"/>
                <a:gd name="adj2" fmla="val 3500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1,260 millimetres is the same as 126 metres.</a:t>
              </a:r>
            </a:p>
          </p:txBody>
        </p:sp>
        <p:sp>
          <p:nvSpPr>
            <p:cNvPr id="13" name="TextBox 12">
              <a:extLst>
                <a:ext uri="{FF2B5EF4-FFF2-40B4-BE49-F238E27FC236}">
                  <a16:creationId xmlns:a16="http://schemas.microsoft.com/office/drawing/2014/main" id="{88E8B15B-3F6E-4216-B499-B591F3ACD63D}"/>
                </a:ext>
              </a:extLst>
            </p:cNvPr>
            <p:cNvSpPr txBox="1"/>
            <p:nvPr/>
          </p:nvSpPr>
          <p:spPr>
            <a:xfrm>
              <a:off x="7141602" y="4482789"/>
              <a:ext cx="740908" cy="400110"/>
            </a:xfrm>
            <a:prstGeom prst="rect">
              <a:avLst/>
            </a:prstGeom>
            <a:noFill/>
          </p:spPr>
          <p:txBody>
            <a:bodyPr wrap="none" rtlCol="0" anchor="ctr">
              <a:spAutoFit/>
            </a:bodyPr>
            <a:lstStyle/>
            <a:p>
              <a:pPr algn="ctr"/>
              <a:r>
                <a:rPr lang="en-GB" sz="2000" b="1" dirty="0">
                  <a:latin typeface="Century Gothic" panose="020B0502020202020204" pitchFamily="34" charset="0"/>
                </a:rPr>
                <a:t>Ariel</a:t>
              </a:r>
            </a:p>
          </p:txBody>
        </p:sp>
        <p:sp>
          <p:nvSpPr>
            <p:cNvPr id="14" name="Speech Bubble: Rectangle with Corners Rounded 13">
              <a:extLst>
                <a:ext uri="{FF2B5EF4-FFF2-40B4-BE49-F238E27FC236}">
                  <a16:creationId xmlns:a16="http://schemas.microsoft.com/office/drawing/2014/main" id="{87704C9E-BBD8-4C22-BEFA-5182A378111A}"/>
                </a:ext>
              </a:extLst>
            </p:cNvPr>
            <p:cNvSpPr/>
            <p:nvPr/>
          </p:nvSpPr>
          <p:spPr>
            <a:xfrm>
              <a:off x="3365546" y="2744767"/>
              <a:ext cx="3333315" cy="1020523"/>
            </a:xfrm>
            <a:prstGeom prst="wedgeRoundRectCallout">
              <a:avLst>
                <a:gd name="adj1" fmla="val 57047"/>
                <a:gd name="adj2" fmla="val 1320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1,260 millimetres is the same as 1.26 metres.</a:t>
              </a:r>
            </a:p>
          </p:txBody>
        </p:sp>
      </p:grpSp>
      <p:sp>
        <p:nvSpPr>
          <p:cNvPr id="15" name="TextBox 14">
            <a:extLst>
              <a:ext uri="{FF2B5EF4-FFF2-40B4-BE49-F238E27FC236}">
                <a16:creationId xmlns:a16="http://schemas.microsoft.com/office/drawing/2014/main" id="{815881B0-CB46-465B-97AB-93BD66AE2F24}"/>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2390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Draw a line to match these converted units of measure.</a:t>
            </a:r>
          </a:p>
        </p:txBody>
      </p:sp>
      <p:cxnSp>
        <p:nvCxnSpPr>
          <p:cNvPr id="3" name="Straight Connector 2">
            <a:extLst>
              <a:ext uri="{FF2B5EF4-FFF2-40B4-BE49-F238E27FC236}">
                <a16:creationId xmlns:a16="http://schemas.microsoft.com/office/drawing/2014/main" id="{CC840D00-D5C9-4541-952E-0B672EFADD77}"/>
              </a:ext>
            </a:extLst>
          </p:cNvPr>
          <p:cNvCxnSpPr>
            <a:stCxn id="36" idx="0"/>
            <a:endCxn id="30" idx="2"/>
          </p:cNvCxnSpPr>
          <p:nvPr/>
        </p:nvCxnSpPr>
        <p:spPr>
          <a:xfrm flipV="1">
            <a:off x="2492458" y="3700007"/>
            <a:ext cx="1374429" cy="965414"/>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D882421-25DB-467E-B611-9A9480AA6644}"/>
              </a:ext>
            </a:extLst>
          </p:cNvPr>
          <p:cNvCxnSpPr>
            <a:cxnSpLocks/>
            <a:stCxn id="39" idx="0"/>
            <a:endCxn id="33" idx="2"/>
          </p:cNvCxnSpPr>
          <p:nvPr/>
        </p:nvCxnSpPr>
        <p:spPr>
          <a:xfrm flipV="1">
            <a:off x="4572000" y="3700007"/>
            <a:ext cx="3225814" cy="965416"/>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9DF151C-155A-4BDB-919E-7FE4ABF189CC}"/>
              </a:ext>
            </a:extLst>
          </p:cNvPr>
          <p:cNvCxnSpPr>
            <a:cxnSpLocks/>
            <a:stCxn id="35" idx="0"/>
            <a:endCxn id="29" idx="2"/>
          </p:cNvCxnSpPr>
          <p:nvPr/>
        </p:nvCxnSpPr>
        <p:spPr>
          <a:xfrm flipH="1" flipV="1">
            <a:off x="2551930" y="3703319"/>
            <a:ext cx="4099612" cy="962103"/>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25C9AA0-8D2C-47F0-9E96-98FF44DC1D2B}"/>
              </a:ext>
            </a:extLst>
          </p:cNvPr>
          <p:cNvCxnSpPr>
            <a:cxnSpLocks/>
            <a:stCxn id="4" idx="0"/>
            <a:endCxn id="34" idx="2"/>
          </p:cNvCxnSpPr>
          <p:nvPr/>
        </p:nvCxnSpPr>
        <p:spPr>
          <a:xfrm flipV="1">
            <a:off x="1241621" y="2192577"/>
            <a:ext cx="3330536" cy="938912"/>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5C7D1CD-EED3-4FEC-8D43-B493752BFE54}"/>
              </a:ext>
            </a:extLst>
          </p:cNvPr>
          <p:cNvCxnSpPr>
            <a:cxnSpLocks/>
            <a:stCxn id="32" idx="0"/>
            <a:endCxn id="38" idx="2"/>
          </p:cNvCxnSpPr>
          <p:nvPr/>
        </p:nvCxnSpPr>
        <p:spPr>
          <a:xfrm flipH="1" flipV="1">
            <a:off x="2492458" y="2192576"/>
            <a:ext cx="3995047" cy="938912"/>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83D5C4-1F11-4B58-A35E-00C13236CDEF}"/>
              </a:ext>
            </a:extLst>
          </p:cNvPr>
          <p:cNvCxnSpPr>
            <a:cxnSpLocks/>
            <a:stCxn id="31" idx="0"/>
            <a:endCxn id="37" idx="2"/>
          </p:cNvCxnSpPr>
          <p:nvPr/>
        </p:nvCxnSpPr>
        <p:spPr>
          <a:xfrm flipV="1">
            <a:off x="5177196" y="2192576"/>
            <a:ext cx="1474346" cy="938912"/>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3887630-D4B5-47A0-9460-2603FECBB4FC}"/>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
        <p:nvSpPr>
          <p:cNvPr id="4" name="Rectangle: Rounded Corners 3">
            <a:extLst>
              <a:ext uri="{FF2B5EF4-FFF2-40B4-BE49-F238E27FC236}">
                <a16:creationId xmlns:a16="http://schemas.microsoft.com/office/drawing/2014/main" id="{1AF101F2-53C5-46FA-B2B4-0047E2064B8C}"/>
              </a:ext>
            </a:extLst>
          </p:cNvPr>
          <p:cNvSpPr/>
          <p:nvPr/>
        </p:nvSpPr>
        <p:spPr>
          <a:xfrm>
            <a:off x="665151" y="3131489"/>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1L</a:t>
            </a:r>
            <a:endParaRPr lang="en-US" sz="2000" b="1" dirty="0">
              <a:solidFill>
                <a:schemeClr val="tx1"/>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A979A893-4D04-4591-9625-6B3211E5103C}"/>
              </a:ext>
            </a:extLst>
          </p:cNvPr>
          <p:cNvSpPr/>
          <p:nvPr/>
        </p:nvSpPr>
        <p:spPr>
          <a:xfrm>
            <a:off x="1975460" y="3134800"/>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1m</a:t>
            </a:r>
            <a:endParaRPr lang="en-US" sz="2000" b="1"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0E18832C-4C70-4C80-8A73-438FD9AA7368}"/>
              </a:ext>
            </a:extLst>
          </p:cNvPr>
          <p:cNvSpPr/>
          <p:nvPr/>
        </p:nvSpPr>
        <p:spPr>
          <a:xfrm>
            <a:off x="3290417" y="3131488"/>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3L</a:t>
            </a:r>
            <a:endParaRPr lang="en-US" sz="2000" b="1" dirty="0">
              <a:solidFill>
                <a:schemeClr val="tx1"/>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82BDAD5B-F0AF-4E10-A859-2FF51A9950CB}"/>
              </a:ext>
            </a:extLst>
          </p:cNvPr>
          <p:cNvSpPr/>
          <p:nvPr/>
        </p:nvSpPr>
        <p:spPr>
          <a:xfrm>
            <a:off x="4600726" y="3131488"/>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5m</a:t>
            </a:r>
            <a:endParaRPr lang="en-US" sz="2000" b="1" dirty="0">
              <a:solidFill>
                <a:schemeClr val="tx1"/>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021A5099-12F3-400F-9D82-6CE9C6C38D65}"/>
              </a:ext>
            </a:extLst>
          </p:cNvPr>
          <p:cNvSpPr/>
          <p:nvPr/>
        </p:nvSpPr>
        <p:spPr>
          <a:xfrm>
            <a:off x="5911035" y="3131488"/>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7L</a:t>
            </a:r>
            <a:endParaRPr lang="en-US" sz="2000" b="1" dirty="0">
              <a:solidFill>
                <a:schemeClr val="tx1"/>
              </a:solidFill>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0B4BA24F-FE27-45D6-AA2D-51B389B46606}"/>
              </a:ext>
            </a:extLst>
          </p:cNvPr>
          <p:cNvSpPr/>
          <p:nvPr/>
        </p:nvSpPr>
        <p:spPr>
          <a:xfrm>
            <a:off x="7221344" y="3131488"/>
            <a:ext cx="1152939" cy="568519"/>
          </a:xfrm>
          <a:prstGeom prst="roundRect">
            <a:avLst/>
          </a:prstGeom>
          <a:solidFill>
            <a:srgbClr val="D1B2E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9m</a:t>
            </a:r>
            <a:endParaRPr lang="en-US" sz="2000" b="1" dirty="0">
              <a:solidFill>
                <a:schemeClr val="tx1"/>
              </a:solidFill>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E5CB555C-55B2-4888-B536-061AE57EA8DE}"/>
              </a:ext>
            </a:extLst>
          </p:cNvPr>
          <p:cNvSpPr/>
          <p:nvPr/>
        </p:nvSpPr>
        <p:spPr>
          <a:xfrm>
            <a:off x="3831493" y="1624058"/>
            <a:ext cx="1481328"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1,000ml</a:t>
            </a:r>
            <a:endParaRPr lang="en-US" sz="2000" b="1" dirty="0">
              <a:solidFill>
                <a:schemeClr val="tx1"/>
              </a:solidFill>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5F32D929-BF2D-42D4-9BC0-2282877F03D9}"/>
              </a:ext>
            </a:extLst>
          </p:cNvPr>
          <p:cNvSpPr/>
          <p:nvPr/>
        </p:nvSpPr>
        <p:spPr>
          <a:xfrm>
            <a:off x="5911035" y="4665422"/>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1,000mm</a:t>
            </a:r>
            <a:endParaRPr lang="en-US" sz="2000" b="1" dirty="0">
              <a:solidFill>
                <a:schemeClr val="tx1"/>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F87F9B11-75F4-4F60-A62B-EF51B6807C74}"/>
              </a:ext>
            </a:extLst>
          </p:cNvPr>
          <p:cNvSpPr/>
          <p:nvPr/>
        </p:nvSpPr>
        <p:spPr>
          <a:xfrm>
            <a:off x="1751951" y="4665421"/>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3,000ml</a:t>
            </a:r>
            <a:endParaRPr lang="en-US" sz="2000" b="1" dirty="0">
              <a:solidFill>
                <a:schemeClr val="tx1"/>
              </a:solidFill>
              <a:latin typeface="Century Gothic" panose="020B0502020202020204" pitchFamily="34" charset="0"/>
            </a:endParaRPr>
          </a:p>
        </p:txBody>
      </p:sp>
      <p:sp>
        <p:nvSpPr>
          <p:cNvPr id="37" name="Rectangle: Rounded Corners 36">
            <a:extLst>
              <a:ext uri="{FF2B5EF4-FFF2-40B4-BE49-F238E27FC236}">
                <a16:creationId xmlns:a16="http://schemas.microsoft.com/office/drawing/2014/main" id="{AA56BC17-A8D4-45D5-B0D2-EA83B3820706}"/>
              </a:ext>
            </a:extLst>
          </p:cNvPr>
          <p:cNvSpPr/>
          <p:nvPr/>
        </p:nvSpPr>
        <p:spPr>
          <a:xfrm>
            <a:off x="5911035" y="1624057"/>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5,000mm</a:t>
            </a:r>
            <a:endParaRPr lang="en-US" sz="2000" b="1" dirty="0">
              <a:solidFill>
                <a:schemeClr val="tx1"/>
              </a:solidFill>
              <a:latin typeface="Century Gothic" panose="020B0502020202020204" pitchFamily="34" charset="0"/>
            </a:endParaRPr>
          </a:p>
        </p:txBody>
      </p:sp>
      <p:sp>
        <p:nvSpPr>
          <p:cNvPr id="38" name="Rectangle: Rounded Corners 37">
            <a:extLst>
              <a:ext uri="{FF2B5EF4-FFF2-40B4-BE49-F238E27FC236}">
                <a16:creationId xmlns:a16="http://schemas.microsoft.com/office/drawing/2014/main" id="{D87DB7D1-2205-4970-A10E-8C84437EC526}"/>
              </a:ext>
            </a:extLst>
          </p:cNvPr>
          <p:cNvSpPr/>
          <p:nvPr/>
        </p:nvSpPr>
        <p:spPr>
          <a:xfrm>
            <a:off x="1751951" y="1624057"/>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7,000ml</a:t>
            </a:r>
            <a:endParaRPr lang="en-US" sz="2000" b="1" dirty="0">
              <a:solidFill>
                <a:schemeClr val="tx1"/>
              </a:solidFill>
              <a:latin typeface="Century Gothic" panose="020B0502020202020204" pitchFamily="34" charset="0"/>
            </a:endParaRPr>
          </a:p>
        </p:txBody>
      </p:sp>
      <p:sp>
        <p:nvSpPr>
          <p:cNvPr id="39" name="Rectangle: Rounded Corners 38">
            <a:extLst>
              <a:ext uri="{FF2B5EF4-FFF2-40B4-BE49-F238E27FC236}">
                <a16:creationId xmlns:a16="http://schemas.microsoft.com/office/drawing/2014/main" id="{D1C4189F-1DC0-4A3A-A9BC-1D51C2BD4AF6}"/>
              </a:ext>
            </a:extLst>
          </p:cNvPr>
          <p:cNvSpPr/>
          <p:nvPr/>
        </p:nvSpPr>
        <p:spPr>
          <a:xfrm>
            <a:off x="3831493" y="4665423"/>
            <a:ext cx="1481014" cy="568519"/>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9,000mm</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260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Show you know how to convert the measurement by completing these statements.</a:t>
            </a:r>
          </a:p>
          <a:p>
            <a:endParaRPr lang="en-GB" sz="2000" b="1" dirty="0">
              <a:solidFill>
                <a:schemeClr val="tx1"/>
              </a:solidFill>
              <a:latin typeface="Century Gothic" panose="020B0502020202020204" pitchFamily="34" charset="0"/>
            </a:endParaRPr>
          </a:p>
          <a:p>
            <a:pPr lvl="0" defTabSz="685800">
              <a:lnSpc>
                <a:spcPct val="150000"/>
              </a:lnSpc>
              <a:defRPr/>
            </a:pPr>
            <a:r>
              <a:rPr lang="en-GB" sz="2000" b="1" dirty="0">
                <a:solidFill>
                  <a:schemeClr val="tx1"/>
                </a:solidFill>
                <a:latin typeface="Century Gothic" panose="020B0502020202020204" pitchFamily="34" charset="0"/>
              </a:rPr>
              <a:t>To convert 7.1m into millimetres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by 1,000.  The answer is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To convert 1,250ml into litres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by 1,000. The answer is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a:t>
            </a:r>
          </a:p>
          <a:p>
            <a:pPr lvl="0" defTabSz="685800">
              <a:defRPr/>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To convert 2,800ml into litres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by 1,000. The answer is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p:txBody>
      </p:sp>
      <p:sp>
        <p:nvSpPr>
          <p:cNvPr id="13" name="TextBox 12">
            <a:extLst>
              <a:ext uri="{FF2B5EF4-FFF2-40B4-BE49-F238E27FC236}">
                <a16:creationId xmlns:a16="http://schemas.microsoft.com/office/drawing/2014/main" id="{DB15E7B9-59A9-4D66-B70A-1DF5919761BB}"/>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5431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Show you know how to convert the measurement by completing these statements.</a:t>
            </a:r>
          </a:p>
          <a:p>
            <a:endParaRPr lang="en-GB" sz="2000" b="1" dirty="0">
              <a:solidFill>
                <a:schemeClr val="tx1"/>
              </a:solidFill>
              <a:latin typeface="Century Gothic" panose="020B0502020202020204" pitchFamily="34" charset="0"/>
            </a:endParaRPr>
          </a:p>
          <a:p>
            <a:pPr lvl="0" defTabSz="685800">
              <a:lnSpc>
                <a:spcPct val="150000"/>
              </a:lnSpc>
              <a:defRPr/>
            </a:pPr>
            <a:r>
              <a:rPr lang="en-GB" sz="2000" b="1" dirty="0">
                <a:solidFill>
                  <a:schemeClr val="tx1"/>
                </a:solidFill>
                <a:latin typeface="Century Gothic" panose="020B0502020202020204" pitchFamily="34" charset="0"/>
              </a:rPr>
              <a:t>To convert 7.1m into millimetres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by 1,000.  The answer is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To convert 1,250ml into litres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by 1,000. The answer is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a:t>
            </a:r>
          </a:p>
          <a:p>
            <a:pPr lvl="0" defTabSz="685800">
              <a:defRPr/>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To convert 2,800ml into litres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by 1,000. The answer is </a:t>
            </a:r>
            <a:r>
              <a:rPr lang="en-GB" sz="2000" b="1" spc="-300" dirty="0">
                <a:solidFill>
                  <a:schemeClr val="tx1"/>
                </a:solidFill>
                <a:latin typeface="Century Gothic" panose="020B0502020202020204" pitchFamily="34" charset="0"/>
              </a:rPr>
              <a:t>__________________</a:t>
            </a:r>
            <a:r>
              <a:rPr lang="en-GB" sz="20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id="{9D3B0BE7-0B08-465A-887F-FE650CBFDF19}"/>
              </a:ext>
            </a:extLst>
          </p:cNvPr>
          <p:cNvSpPr/>
          <p:nvPr/>
        </p:nvSpPr>
        <p:spPr>
          <a:xfrm>
            <a:off x="4363378" y="1829857"/>
            <a:ext cx="1519084" cy="400110"/>
          </a:xfrm>
          <a:prstGeom prst="rect">
            <a:avLst/>
          </a:prstGeom>
        </p:spPr>
        <p:txBody>
          <a:bodyPr wrap="square">
            <a:spAutoFit/>
          </a:bodyPr>
          <a:lstStyle/>
          <a:p>
            <a:pPr lvl="0" algn="ctr" defTabSz="685800">
              <a:defRPr/>
            </a:pPr>
            <a:r>
              <a:rPr lang="en-GB" sz="2000" b="1" dirty="0">
                <a:solidFill>
                  <a:srgbClr val="FF0000"/>
                </a:solidFill>
                <a:latin typeface="Century Gothic" panose="020B0502020202020204" pitchFamily="34" charset="0"/>
              </a:rPr>
              <a:t>multiply</a:t>
            </a:r>
          </a:p>
        </p:txBody>
      </p:sp>
      <p:sp>
        <p:nvSpPr>
          <p:cNvPr id="10" name="Rectangle 9">
            <a:extLst>
              <a:ext uri="{FF2B5EF4-FFF2-40B4-BE49-F238E27FC236}">
                <a16:creationId xmlns:a16="http://schemas.microsoft.com/office/drawing/2014/main" id="{B35FBDFB-6299-4E3E-8917-872B94811829}"/>
              </a:ext>
            </a:extLst>
          </p:cNvPr>
          <p:cNvSpPr/>
          <p:nvPr/>
        </p:nvSpPr>
        <p:spPr>
          <a:xfrm>
            <a:off x="3936750" y="3056564"/>
            <a:ext cx="1519084" cy="400110"/>
          </a:xfrm>
          <a:prstGeom prst="rect">
            <a:avLst/>
          </a:prstGeom>
        </p:spPr>
        <p:txBody>
          <a:bodyPr wrap="square">
            <a:spAutoFit/>
          </a:bodyPr>
          <a:lstStyle/>
          <a:p>
            <a:pPr lvl="0" algn="ctr" defTabSz="685800">
              <a:defRPr/>
            </a:pPr>
            <a:r>
              <a:rPr lang="en-GB" sz="2000" b="1" dirty="0">
                <a:solidFill>
                  <a:srgbClr val="FF0000"/>
                </a:solidFill>
                <a:latin typeface="Century Gothic" panose="020B0502020202020204" pitchFamily="34" charset="0"/>
              </a:rPr>
              <a:t>divide</a:t>
            </a:r>
          </a:p>
        </p:txBody>
      </p:sp>
      <p:sp>
        <p:nvSpPr>
          <p:cNvPr id="11" name="Rectangle 10">
            <a:extLst>
              <a:ext uri="{FF2B5EF4-FFF2-40B4-BE49-F238E27FC236}">
                <a16:creationId xmlns:a16="http://schemas.microsoft.com/office/drawing/2014/main" id="{A82961A3-3C1B-4AAA-997C-62F748DC8218}"/>
              </a:ext>
            </a:extLst>
          </p:cNvPr>
          <p:cNvSpPr/>
          <p:nvPr/>
        </p:nvSpPr>
        <p:spPr>
          <a:xfrm>
            <a:off x="3936750" y="4275232"/>
            <a:ext cx="1519084" cy="400110"/>
          </a:xfrm>
          <a:prstGeom prst="rect">
            <a:avLst/>
          </a:prstGeom>
        </p:spPr>
        <p:txBody>
          <a:bodyPr wrap="square">
            <a:spAutoFit/>
          </a:bodyPr>
          <a:lstStyle/>
          <a:p>
            <a:pPr lvl="0" algn="ctr" defTabSz="685800">
              <a:defRPr/>
            </a:pPr>
            <a:r>
              <a:rPr lang="en-GB" sz="2000" b="1" dirty="0">
                <a:solidFill>
                  <a:srgbClr val="FF0000"/>
                </a:solidFill>
                <a:latin typeface="Century Gothic" panose="020B0502020202020204" pitchFamily="34" charset="0"/>
              </a:rPr>
              <a:t>divide</a:t>
            </a:r>
          </a:p>
        </p:txBody>
      </p:sp>
      <p:sp>
        <p:nvSpPr>
          <p:cNvPr id="3" name="Rectangle 2">
            <a:extLst>
              <a:ext uri="{FF2B5EF4-FFF2-40B4-BE49-F238E27FC236}">
                <a16:creationId xmlns:a16="http://schemas.microsoft.com/office/drawing/2014/main" id="{E172B31C-12E3-40CC-9BFE-B2A32526C227}"/>
              </a:ext>
            </a:extLst>
          </p:cNvPr>
          <p:cNvSpPr/>
          <p:nvPr/>
        </p:nvSpPr>
        <p:spPr>
          <a:xfrm>
            <a:off x="783755" y="2286575"/>
            <a:ext cx="1306768" cy="400110"/>
          </a:xfrm>
          <a:prstGeom prst="rect">
            <a:avLst/>
          </a:prstGeom>
        </p:spPr>
        <p:txBody>
          <a:bodyPr wrap="none">
            <a:spAutoFit/>
          </a:bodyPr>
          <a:lstStyle/>
          <a:p>
            <a:r>
              <a:rPr lang="en-GB" sz="2000" b="1" dirty="0">
                <a:solidFill>
                  <a:srgbClr val="FF0000"/>
                </a:solidFill>
                <a:latin typeface="Century Gothic" panose="020B0502020202020204" pitchFamily="34" charset="0"/>
              </a:rPr>
              <a:t>7,100mm</a:t>
            </a:r>
            <a:endParaRPr lang="en-GB" sz="2000" b="1" dirty="0">
              <a:latin typeface="Century Gothic" panose="020B0502020202020204" pitchFamily="34" charset="0"/>
            </a:endParaRPr>
          </a:p>
        </p:txBody>
      </p:sp>
      <p:sp>
        <p:nvSpPr>
          <p:cNvPr id="4" name="Rectangle 3">
            <a:extLst>
              <a:ext uri="{FF2B5EF4-FFF2-40B4-BE49-F238E27FC236}">
                <a16:creationId xmlns:a16="http://schemas.microsoft.com/office/drawing/2014/main" id="{CF2D7D55-3E28-4949-98A9-6DECF3CF24E2}"/>
              </a:ext>
            </a:extLst>
          </p:cNvPr>
          <p:cNvSpPr/>
          <p:nvPr/>
        </p:nvSpPr>
        <p:spPr>
          <a:xfrm>
            <a:off x="722125" y="3503496"/>
            <a:ext cx="801823" cy="400110"/>
          </a:xfrm>
          <a:prstGeom prst="rect">
            <a:avLst/>
          </a:prstGeom>
        </p:spPr>
        <p:txBody>
          <a:bodyPr wrap="none">
            <a:spAutoFit/>
          </a:bodyPr>
          <a:lstStyle/>
          <a:p>
            <a:r>
              <a:rPr lang="en-GB" sz="2000" b="1" dirty="0">
                <a:solidFill>
                  <a:srgbClr val="FF0000"/>
                </a:solidFill>
                <a:latin typeface="Century Gothic" panose="020B0502020202020204" pitchFamily="34" charset="0"/>
              </a:rPr>
              <a:t>1.25L</a:t>
            </a:r>
            <a:endParaRPr lang="en-GB" sz="2000" b="1" dirty="0">
              <a:latin typeface="Century Gothic" panose="020B0502020202020204" pitchFamily="34" charset="0"/>
            </a:endParaRPr>
          </a:p>
        </p:txBody>
      </p:sp>
      <p:sp>
        <p:nvSpPr>
          <p:cNvPr id="5" name="Rectangle 4">
            <a:extLst>
              <a:ext uri="{FF2B5EF4-FFF2-40B4-BE49-F238E27FC236}">
                <a16:creationId xmlns:a16="http://schemas.microsoft.com/office/drawing/2014/main" id="{348CF16B-5728-4426-B57B-2540BA97017A}"/>
              </a:ext>
            </a:extLst>
          </p:cNvPr>
          <p:cNvSpPr/>
          <p:nvPr/>
        </p:nvSpPr>
        <p:spPr>
          <a:xfrm>
            <a:off x="830883" y="4720417"/>
            <a:ext cx="657552" cy="400110"/>
          </a:xfrm>
          <a:prstGeom prst="rect">
            <a:avLst/>
          </a:prstGeom>
        </p:spPr>
        <p:txBody>
          <a:bodyPr wrap="none">
            <a:spAutoFit/>
          </a:bodyPr>
          <a:lstStyle/>
          <a:p>
            <a:r>
              <a:rPr lang="en-GB" sz="2000" b="1" dirty="0">
                <a:solidFill>
                  <a:srgbClr val="FF0000"/>
                </a:solidFill>
                <a:latin typeface="Century Gothic" panose="020B0502020202020204" pitchFamily="34" charset="0"/>
              </a:rPr>
              <a:t>2.8L</a:t>
            </a:r>
            <a:endParaRPr lang="en-GB" sz="2000" b="1" dirty="0">
              <a:latin typeface="Century Gothic" panose="020B0502020202020204" pitchFamily="34" charset="0"/>
            </a:endParaRPr>
          </a:p>
        </p:txBody>
      </p:sp>
      <p:sp>
        <p:nvSpPr>
          <p:cNvPr id="13" name="TextBox 12">
            <a:extLst>
              <a:ext uri="{FF2B5EF4-FFF2-40B4-BE49-F238E27FC236}">
                <a16:creationId xmlns:a16="http://schemas.microsoft.com/office/drawing/2014/main" id="{DB15E7B9-59A9-4D66-B70A-1DF5919761BB}"/>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7614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table.</a:t>
            </a:r>
          </a:p>
        </p:txBody>
      </p:sp>
      <p:graphicFrame>
        <p:nvGraphicFramePr>
          <p:cNvPr id="9" name="Table 8">
            <a:extLst>
              <a:ext uri="{FF2B5EF4-FFF2-40B4-BE49-F238E27FC236}">
                <a16:creationId xmlns:a16="http://schemas.microsoft.com/office/drawing/2014/main" id="{7FD7F49C-0F17-4194-B815-F323A55CD3B5}"/>
              </a:ext>
            </a:extLst>
          </p:cNvPr>
          <p:cNvGraphicFramePr>
            <a:graphicFrameLocks noGrp="1"/>
          </p:cNvGraphicFramePr>
          <p:nvPr>
            <p:extLst>
              <p:ext uri="{D42A27DB-BD31-4B8C-83A1-F6EECF244321}">
                <p14:modId xmlns:p14="http://schemas.microsoft.com/office/powerpoint/2010/main" val="1267115508"/>
              </p:ext>
            </p:extLst>
          </p:nvPr>
        </p:nvGraphicFramePr>
        <p:xfrm>
          <a:off x="1407731" y="1710816"/>
          <a:ext cx="6328539" cy="2880000"/>
        </p:xfrm>
        <a:graphic>
          <a:graphicData uri="http://schemas.openxmlformats.org/drawingml/2006/table">
            <a:tbl>
              <a:tblPr firstRow="1" bandRow="1">
                <a:tableStyleId>{5C22544A-7EE6-4342-B048-85BDC9FD1C3A}</a:tableStyleId>
              </a:tblPr>
              <a:tblGrid>
                <a:gridCol w="2109513">
                  <a:extLst>
                    <a:ext uri="{9D8B030D-6E8A-4147-A177-3AD203B41FA5}">
                      <a16:colId xmlns:a16="http://schemas.microsoft.com/office/drawing/2014/main" val="1146041097"/>
                    </a:ext>
                  </a:extLst>
                </a:gridCol>
                <a:gridCol w="1973357">
                  <a:extLst>
                    <a:ext uri="{9D8B030D-6E8A-4147-A177-3AD203B41FA5}">
                      <a16:colId xmlns:a16="http://schemas.microsoft.com/office/drawing/2014/main" val="1394823387"/>
                    </a:ext>
                  </a:extLst>
                </a:gridCol>
                <a:gridCol w="2245669">
                  <a:extLst>
                    <a:ext uri="{9D8B030D-6E8A-4147-A177-3AD203B41FA5}">
                      <a16:colId xmlns:a16="http://schemas.microsoft.com/office/drawing/2014/main" val="2416419698"/>
                    </a:ext>
                  </a:extLst>
                </a:gridCol>
              </a:tblGrid>
              <a:tr h="720000">
                <a:tc>
                  <a:txBody>
                    <a:bodyPr/>
                    <a:lstStyle/>
                    <a:p>
                      <a:pPr algn="ctr"/>
                      <a:endParaRPr lang="en-GB" sz="2500" b="1" dirty="0">
                        <a:solidFill>
                          <a:schemeClr val="tx1"/>
                        </a:solidFill>
                        <a:latin typeface="Century Gothic" panose="020B0502020202020204" pitchFamily="34" charset="0"/>
                      </a:endParaRP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500" b="1" dirty="0">
                          <a:solidFill>
                            <a:schemeClr val="tx1"/>
                          </a:solidFill>
                          <a:latin typeface="Century Gothic" panose="020B0502020202020204" pitchFamily="34" charset="0"/>
                        </a:rPr>
                        <a:t>ml</a:t>
                      </a: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500" b="1" dirty="0">
                          <a:solidFill>
                            <a:schemeClr val="tx1"/>
                          </a:solidFill>
                          <a:latin typeface="Century Gothic" panose="020B0502020202020204" pitchFamily="34" charset="0"/>
                        </a:rPr>
                        <a:t>L</a:t>
                      </a: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8708110"/>
                  </a:ext>
                </a:extLst>
              </a:tr>
              <a:tr h="720000">
                <a:tc>
                  <a:txBody>
                    <a:bodyPr/>
                    <a:lstStyle/>
                    <a:p>
                      <a:pPr algn="ctr"/>
                      <a:endParaRPr lang="en-GB" sz="2500" b="1" dirty="0">
                        <a:solidFill>
                          <a:schemeClr val="tx1"/>
                        </a:solidFill>
                        <a:latin typeface="Century Gothic" panose="020B0502020202020204" pitchFamily="34" charset="0"/>
                      </a:endParaRP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6117600"/>
                  </a:ext>
                </a:extLst>
              </a:tr>
              <a:tr h="720000">
                <a:tc>
                  <a:txBody>
                    <a:bodyPr/>
                    <a:lstStyle/>
                    <a:p>
                      <a:pPr algn="ctr"/>
                      <a:endParaRPr lang="en-GB" sz="2500" b="1" dirty="0">
                        <a:solidFill>
                          <a:schemeClr val="tx1"/>
                        </a:solidFill>
                        <a:latin typeface="Century Gothic" panose="020B0502020202020204" pitchFamily="34" charset="0"/>
                      </a:endParaRP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chemeClr val="tx1"/>
                          </a:solidFill>
                          <a:latin typeface="Century Gothic" panose="020B0502020202020204" pitchFamily="34" charset="0"/>
                        </a:rPr>
                        <a:t>40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791511"/>
                  </a:ext>
                </a:extLst>
              </a:tr>
              <a:tr h="720000">
                <a:tc>
                  <a:txBody>
                    <a:bodyPr/>
                    <a:lstStyle/>
                    <a:p>
                      <a:pPr algn="ctr"/>
                      <a:endParaRPr lang="en-GB" sz="2500" b="1" dirty="0">
                        <a:solidFill>
                          <a:schemeClr val="tx1"/>
                        </a:solidFill>
                        <a:latin typeface="Century Gothic" panose="020B0502020202020204" pitchFamily="34" charset="0"/>
                      </a:endParaRP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chemeClr val="tx1"/>
                          </a:solidFill>
                          <a:latin typeface="Century Gothic" panose="020B0502020202020204" pitchFamily="34" charset="0"/>
                        </a:rPr>
                        <a:t>0.55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860554"/>
                  </a:ext>
                </a:extLst>
              </a:tr>
            </a:tbl>
          </a:graphicData>
        </a:graphic>
      </p:graphicFrame>
      <p:graphicFrame>
        <p:nvGraphicFramePr>
          <p:cNvPr id="10" name="Table 9">
            <a:extLst>
              <a:ext uri="{FF2B5EF4-FFF2-40B4-BE49-F238E27FC236}">
                <a16:creationId xmlns:a16="http://schemas.microsoft.com/office/drawing/2014/main" id="{FD39711E-7D59-40D7-B995-1433FA3EFFA3}"/>
              </a:ext>
            </a:extLst>
          </p:cNvPr>
          <p:cNvGraphicFramePr>
            <a:graphicFrameLocks noGrp="1"/>
          </p:cNvGraphicFramePr>
          <p:nvPr>
            <p:extLst>
              <p:ext uri="{D42A27DB-BD31-4B8C-83A1-F6EECF244321}">
                <p14:modId xmlns:p14="http://schemas.microsoft.com/office/powerpoint/2010/main" val="852361629"/>
              </p:ext>
            </p:extLst>
          </p:nvPr>
        </p:nvGraphicFramePr>
        <p:xfrm>
          <a:off x="2146755" y="1750144"/>
          <a:ext cx="609399" cy="644948"/>
        </p:xfrm>
        <a:graphic>
          <a:graphicData uri="http://schemas.openxmlformats.org/drawingml/2006/table">
            <a:tbl>
              <a:tblPr firstRow="1" bandRow="1">
                <a:tableStyleId>{1FECB4D8-DB02-4DC6-A0A2-4F2EBAE1DC90}</a:tableStyleId>
              </a:tblPr>
              <a:tblGrid>
                <a:gridCol w="609399">
                  <a:extLst>
                    <a:ext uri="{9D8B030D-6E8A-4147-A177-3AD203B41FA5}">
                      <a16:colId xmlns:a16="http://schemas.microsoft.com/office/drawing/2014/main" val="1131488306"/>
                    </a:ext>
                  </a:extLst>
                </a:gridCol>
              </a:tblGrid>
              <a:tr h="322474">
                <a:tc>
                  <a:txBody>
                    <a:bodyPr/>
                    <a:lstStyle/>
                    <a:p>
                      <a:pPr algn="ctr"/>
                      <a:r>
                        <a:rPr lang="en-GB" sz="2100" b="1" dirty="0">
                          <a:solidFill>
                            <a:schemeClr val="tx1"/>
                          </a:solidFill>
                          <a:latin typeface="Century Gothic" panose="020B0502020202020204" pitchFamily="34" charset="0"/>
                        </a:rPr>
                        <a:t>1</a:t>
                      </a:r>
                    </a:p>
                  </a:txBody>
                  <a:tcPr marL="0" marR="0" marT="0" marB="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22474">
                <a:tc>
                  <a:txBody>
                    <a:bodyPr/>
                    <a:lstStyle/>
                    <a:p>
                      <a:pPr algn="ctr"/>
                      <a:r>
                        <a:rPr lang="en-GB" sz="2100" b="1" dirty="0">
                          <a:solidFill>
                            <a:schemeClr val="tx1"/>
                          </a:solidFill>
                          <a:latin typeface="Century Gothic" panose="020B0502020202020204" pitchFamily="34" charset="0"/>
                        </a:rPr>
                        <a:t>1000</a:t>
                      </a: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graphicFrame>
        <p:nvGraphicFramePr>
          <p:cNvPr id="11" name="Table 10">
            <a:extLst>
              <a:ext uri="{FF2B5EF4-FFF2-40B4-BE49-F238E27FC236}">
                <a16:creationId xmlns:a16="http://schemas.microsoft.com/office/drawing/2014/main" id="{D76E442A-8EF9-4DA7-AF43-0563B79A0761}"/>
              </a:ext>
            </a:extLst>
          </p:cNvPr>
          <p:cNvGraphicFramePr>
            <a:graphicFrameLocks noGrp="1"/>
          </p:cNvGraphicFramePr>
          <p:nvPr>
            <p:extLst>
              <p:ext uri="{D42A27DB-BD31-4B8C-83A1-F6EECF244321}">
                <p14:modId xmlns:p14="http://schemas.microsoft.com/office/powerpoint/2010/main" val="1381645096"/>
              </p:ext>
            </p:extLst>
          </p:nvPr>
        </p:nvGraphicFramePr>
        <p:xfrm>
          <a:off x="2146755" y="2468918"/>
          <a:ext cx="609399" cy="644948"/>
        </p:xfrm>
        <a:graphic>
          <a:graphicData uri="http://schemas.openxmlformats.org/drawingml/2006/table">
            <a:tbl>
              <a:tblPr firstRow="1" bandRow="1">
                <a:tableStyleId>{1FECB4D8-DB02-4DC6-A0A2-4F2EBAE1DC90}</a:tableStyleId>
              </a:tblPr>
              <a:tblGrid>
                <a:gridCol w="609399">
                  <a:extLst>
                    <a:ext uri="{9D8B030D-6E8A-4147-A177-3AD203B41FA5}">
                      <a16:colId xmlns:a16="http://schemas.microsoft.com/office/drawing/2014/main" val="1131488306"/>
                    </a:ext>
                  </a:extLst>
                </a:gridCol>
              </a:tblGrid>
              <a:tr h="322474">
                <a:tc>
                  <a:txBody>
                    <a:bodyPr/>
                    <a:lstStyle/>
                    <a:p>
                      <a:pPr algn="ctr"/>
                      <a:r>
                        <a:rPr lang="en-GB" sz="2100" b="1" dirty="0">
                          <a:solidFill>
                            <a:schemeClr val="tx1"/>
                          </a:solidFill>
                          <a:latin typeface="Century Gothic" panose="020B0502020202020204" pitchFamily="34" charset="0"/>
                        </a:rPr>
                        <a:t>70</a:t>
                      </a:r>
                    </a:p>
                  </a:txBody>
                  <a:tcPr marL="0" marR="0" marT="0" marB="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22474">
                <a:tc>
                  <a:txBody>
                    <a:bodyPr/>
                    <a:lstStyle/>
                    <a:p>
                      <a:pPr algn="ctr"/>
                      <a:r>
                        <a:rPr lang="en-GB" sz="2100" b="1" dirty="0">
                          <a:solidFill>
                            <a:schemeClr val="tx1"/>
                          </a:solidFill>
                          <a:latin typeface="Century Gothic" panose="020B0502020202020204" pitchFamily="34" charset="0"/>
                        </a:rPr>
                        <a:t>1000</a:t>
                      </a: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sp>
        <p:nvSpPr>
          <p:cNvPr id="14" name="TextBox 13">
            <a:extLst>
              <a:ext uri="{FF2B5EF4-FFF2-40B4-BE49-F238E27FC236}">
                <a16:creationId xmlns:a16="http://schemas.microsoft.com/office/drawing/2014/main" id="{737146F1-0FB6-4775-B1D0-85AC9FD3C153}"/>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82866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table.</a:t>
            </a:r>
          </a:p>
        </p:txBody>
      </p:sp>
      <p:graphicFrame>
        <p:nvGraphicFramePr>
          <p:cNvPr id="9" name="Table 8">
            <a:extLst>
              <a:ext uri="{FF2B5EF4-FFF2-40B4-BE49-F238E27FC236}">
                <a16:creationId xmlns:a16="http://schemas.microsoft.com/office/drawing/2014/main" id="{7FD7F49C-0F17-4194-B815-F323A55CD3B5}"/>
              </a:ext>
            </a:extLst>
          </p:cNvPr>
          <p:cNvGraphicFramePr>
            <a:graphicFrameLocks noGrp="1"/>
          </p:cNvGraphicFramePr>
          <p:nvPr>
            <p:extLst>
              <p:ext uri="{D42A27DB-BD31-4B8C-83A1-F6EECF244321}">
                <p14:modId xmlns:p14="http://schemas.microsoft.com/office/powerpoint/2010/main" val="3345731584"/>
              </p:ext>
            </p:extLst>
          </p:nvPr>
        </p:nvGraphicFramePr>
        <p:xfrm>
          <a:off x="1407731" y="1710816"/>
          <a:ext cx="6328539" cy="2880000"/>
        </p:xfrm>
        <a:graphic>
          <a:graphicData uri="http://schemas.openxmlformats.org/drawingml/2006/table">
            <a:tbl>
              <a:tblPr firstRow="1" bandRow="1">
                <a:tableStyleId>{5C22544A-7EE6-4342-B048-85BDC9FD1C3A}</a:tableStyleId>
              </a:tblPr>
              <a:tblGrid>
                <a:gridCol w="2109513">
                  <a:extLst>
                    <a:ext uri="{9D8B030D-6E8A-4147-A177-3AD203B41FA5}">
                      <a16:colId xmlns:a16="http://schemas.microsoft.com/office/drawing/2014/main" val="1146041097"/>
                    </a:ext>
                  </a:extLst>
                </a:gridCol>
                <a:gridCol w="1973357">
                  <a:extLst>
                    <a:ext uri="{9D8B030D-6E8A-4147-A177-3AD203B41FA5}">
                      <a16:colId xmlns:a16="http://schemas.microsoft.com/office/drawing/2014/main" val="1394823387"/>
                    </a:ext>
                  </a:extLst>
                </a:gridCol>
                <a:gridCol w="2245669">
                  <a:extLst>
                    <a:ext uri="{9D8B030D-6E8A-4147-A177-3AD203B41FA5}">
                      <a16:colId xmlns:a16="http://schemas.microsoft.com/office/drawing/2014/main" val="2416419698"/>
                    </a:ext>
                  </a:extLst>
                </a:gridCol>
              </a:tblGrid>
              <a:tr h="720000">
                <a:tc>
                  <a:txBody>
                    <a:bodyPr/>
                    <a:lstStyle/>
                    <a:p>
                      <a:pPr algn="ctr"/>
                      <a:endParaRPr lang="en-GB" sz="2500" b="1" dirty="0">
                        <a:solidFill>
                          <a:schemeClr val="tx1"/>
                        </a:solidFill>
                        <a:latin typeface="Century Gothic" panose="020B0502020202020204" pitchFamily="34" charset="0"/>
                      </a:endParaRP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500" b="1" dirty="0">
                          <a:solidFill>
                            <a:schemeClr val="tx1"/>
                          </a:solidFill>
                          <a:latin typeface="Century Gothic" panose="020B0502020202020204" pitchFamily="34" charset="0"/>
                        </a:rPr>
                        <a:t>ml</a:t>
                      </a: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500" b="1" dirty="0">
                          <a:solidFill>
                            <a:schemeClr val="tx1"/>
                          </a:solidFill>
                          <a:latin typeface="Century Gothic" panose="020B0502020202020204" pitchFamily="34" charset="0"/>
                        </a:rPr>
                        <a:t>L</a:t>
                      </a: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8708110"/>
                  </a:ext>
                </a:extLst>
              </a:tr>
              <a:tr h="720000">
                <a:tc>
                  <a:txBody>
                    <a:bodyPr/>
                    <a:lstStyle/>
                    <a:p>
                      <a:pPr algn="ctr"/>
                      <a:endParaRPr lang="en-GB" sz="2500" b="1" dirty="0">
                        <a:solidFill>
                          <a:schemeClr val="tx1"/>
                        </a:solidFill>
                        <a:latin typeface="Century Gothic" panose="020B0502020202020204" pitchFamily="34" charset="0"/>
                      </a:endParaRP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70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0.07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6117600"/>
                  </a:ext>
                </a:extLst>
              </a:tr>
              <a:tr h="720000">
                <a:tc>
                  <a:txBody>
                    <a:bodyPr/>
                    <a:lstStyle/>
                    <a:p>
                      <a:pPr algn="ctr"/>
                      <a:endParaRPr lang="en-GB" sz="2500" b="1" dirty="0">
                        <a:solidFill>
                          <a:schemeClr val="tx1"/>
                        </a:solidFill>
                        <a:latin typeface="Century Gothic" panose="020B0502020202020204" pitchFamily="34" charset="0"/>
                      </a:endParaRP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chemeClr val="tx1"/>
                          </a:solidFill>
                          <a:latin typeface="Century Gothic" panose="020B0502020202020204" pitchFamily="34" charset="0"/>
                        </a:rPr>
                        <a:t>40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0.04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791511"/>
                  </a:ext>
                </a:extLst>
              </a:tr>
              <a:tr h="720000">
                <a:tc>
                  <a:txBody>
                    <a:bodyPr/>
                    <a:lstStyle/>
                    <a:p>
                      <a:pPr algn="ctr"/>
                      <a:endParaRPr lang="en-GB" sz="2500" b="1" dirty="0">
                        <a:solidFill>
                          <a:schemeClr val="tx1"/>
                        </a:solidFill>
                        <a:latin typeface="Century Gothic" panose="020B0502020202020204" pitchFamily="34" charset="0"/>
                      </a:endParaRPr>
                    </a:p>
                  </a:txBody>
                  <a:tcPr marL="193485" marR="193485" marT="96742" marB="9674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550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chemeClr val="tx1"/>
                          </a:solidFill>
                          <a:latin typeface="Century Gothic" panose="020B0502020202020204" pitchFamily="34" charset="0"/>
                        </a:rPr>
                        <a:t>0.55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860554"/>
                  </a:ext>
                </a:extLst>
              </a:tr>
            </a:tbl>
          </a:graphicData>
        </a:graphic>
      </p:graphicFrame>
      <p:graphicFrame>
        <p:nvGraphicFramePr>
          <p:cNvPr id="10" name="Table 9">
            <a:extLst>
              <a:ext uri="{FF2B5EF4-FFF2-40B4-BE49-F238E27FC236}">
                <a16:creationId xmlns:a16="http://schemas.microsoft.com/office/drawing/2014/main" id="{FD39711E-7D59-40D7-B995-1433FA3EFFA3}"/>
              </a:ext>
            </a:extLst>
          </p:cNvPr>
          <p:cNvGraphicFramePr>
            <a:graphicFrameLocks noGrp="1"/>
          </p:cNvGraphicFramePr>
          <p:nvPr/>
        </p:nvGraphicFramePr>
        <p:xfrm>
          <a:off x="2146755" y="1750144"/>
          <a:ext cx="609399" cy="644948"/>
        </p:xfrm>
        <a:graphic>
          <a:graphicData uri="http://schemas.openxmlformats.org/drawingml/2006/table">
            <a:tbl>
              <a:tblPr firstRow="1" bandRow="1">
                <a:tableStyleId>{1FECB4D8-DB02-4DC6-A0A2-4F2EBAE1DC90}</a:tableStyleId>
              </a:tblPr>
              <a:tblGrid>
                <a:gridCol w="609399">
                  <a:extLst>
                    <a:ext uri="{9D8B030D-6E8A-4147-A177-3AD203B41FA5}">
                      <a16:colId xmlns:a16="http://schemas.microsoft.com/office/drawing/2014/main" val="1131488306"/>
                    </a:ext>
                  </a:extLst>
                </a:gridCol>
              </a:tblGrid>
              <a:tr h="322474">
                <a:tc>
                  <a:txBody>
                    <a:bodyPr/>
                    <a:lstStyle/>
                    <a:p>
                      <a:pPr algn="ctr"/>
                      <a:r>
                        <a:rPr lang="en-GB" sz="2100" b="1" dirty="0">
                          <a:solidFill>
                            <a:schemeClr val="tx1"/>
                          </a:solidFill>
                          <a:latin typeface="Century Gothic" panose="020B0502020202020204" pitchFamily="34" charset="0"/>
                        </a:rPr>
                        <a:t>1</a:t>
                      </a:r>
                    </a:p>
                  </a:txBody>
                  <a:tcPr marL="0" marR="0" marT="0" marB="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22474">
                <a:tc>
                  <a:txBody>
                    <a:bodyPr/>
                    <a:lstStyle/>
                    <a:p>
                      <a:pPr algn="ctr"/>
                      <a:r>
                        <a:rPr lang="en-GB" sz="2100" b="1" dirty="0">
                          <a:solidFill>
                            <a:schemeClr val="tx1"/>
                          </a:solidFill>
                          <a:latin typeface="Century Gothic" panose="020B0502020202020204" pitchFamily="34" charset="0"/>
                        </a:rPr>
                        <a:t>1000</a:t>
                      </a: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graphicFrame>
        <p:nvGraphicFramePr>
          <p:cNvPr id="11" name="Table 10">
            <a:extLst>
              <a:ext uri="{FF2B5EF4-FFF2-40B4-BE49-F238E27FC236}">
                <a16:creationId xmlns:a16="http://schemas.microsoft.com/office/drawing/2014/main" id="{D76E442A-8EF9-4DA7-AF43-0563B79A0761}"/>
              </a:ext>
            </a:extLst>
          </p:cNvPr>
          <p:cNvGraphicFramePr>
            <a:graphicFrameLocks noGrp="1"/>
          </p:cNvGraphicFramePr>
          <p:nvPr/>
        </p:nvGraphicFramePr>
        <p:xfrm>
          <a:off x="2146755" y="2468918"/>
          <a:ext cx="609399" cy="644948"/>
        </p:xfrm>
        <a:graphic>
          <a:graphicData uri="http://schemas.openxmlformats.org/drawingml/2006/table">
            <a:tbl>
              <a:tblPr firstRow="1" bandRow="1">
                <a:tableStyleId>{1FECB4D8-DB02-4DC6-A0A2-4F2EBAE1DC90}</a:tableStyleId>
              </a:tblPr>
              <a:tblGrid>
                <a:gridCol w="609399">
                  <a:extLst>
                    <a:ext uri="{9D8B030D-6E8A-4147-A177-3AD203B41FA5}">
                      <a16:colId xmlns:a16="http://schemas.microsoft.com/office/drawing/2014/main" val="1131488306"/>
                    </a:ext>
                  </a:extLst>
                </a:gridCol>
              </a:tblGrid>
              <a:tr h="322474">
                <a:tc>
                  <a:txBody>
                    <a:bodyPr/>
                    <a:lstStyle/>
                    <a:p>
                      <a:pPr algn="ctr"/>
                      <a:r>
                        <a:rPr lang="en-GB" sz="2100" b="1" dirty="0">
                          <a:solidFill>
                            <a:schemeClr val="tx1"/>
                          </a:solidFill>
                          <a:latin typeface="Century Gothic" panose="020B0502020202020204" pitchFamily="34" charset="0"/>
                        </a:rPr>
                        <a:t>70</a:t>
                      </a:r>
                    </a:p>
                  </a:txBody>
                  <a:tcPr marL="0" marR="0" marT="0" marB="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22474">
                <a:tc>
                  <a:txBody>
                    <a:bodyPr/>
                    <a:lstStyle/>
                    <a:p>
                      <a:pPr algn="ctr"/>
                      <a:r>
                        <a:rPr lang="en-GB" sz="2100" b="1" dirty="0">
                          <a:solidFill>
                            <a:schemeClr val="tx1"/>
                          </a:solidFill>
                          <a:latin typeface="Century Gothic" panose="020B0502020202020204" pitchFamily="34" charset="0"/>
                        </a:rPr>
                        <a:t>1000</a:t>
                      </a:r>
                    </a:p>
                  </a:txBody>
                  <a:tcPr marL="0" marR="0" marT="0" marB="0">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graphicFrame>
        <p:nvGraphicFramePr>
          <p:cNvPr id="12" name="Table 11">
            <a:extLst>
              <a:ext uri="{FF2B5EF4-FFF2-40B4-BE49-F238E27FC236}">
                <a16:creationId xmlns:a16="http://schemas.microsoft.com/office/drawing/2014/main" id="{B4D1B5A0-254C-489E-9CD2-DBFD45DDBDDC}"/>
              </a:ext>
            </a:extLst>
          </p:cNvPr>
          <p:cNvGraphicFramePr>
            <a:graphicFrameLocks noGrp="1"/>
          </p:cNvGraphicFramePr>
          <p:nvPr/>
        </p:nvGraphicFramePr>
        <p:xfrm>
          <a:off x="2147754" y="3189121"/>
          <a:ext cx="608400" cy="644400"/>
        </p:xfrm>
        <a:graphic>
          <a:graphicData uri="http://schemas.openxmlformats.org/drawingml/2006/table">
            <a:tbl>
              <a:tblPr firstRow="1" bandRow="1">
                <a:tableStyleId>{1FECB4D8-DB02-4DC6-A0A2-4F2EBAE1DC90}</a:tableStyleId>
              </a:tblPr>
              <a:tblGrid>
                <a:gridCol w="608400">
                  <a:extLst>
                    <a:ext uri="{9D8B030D-6E8A-4147-A177-3AD203B41FA5}">
                      <a16:colId xmlns:a16="http://schemas.microsoft.com/office/drawing/2014/main" val="1131488306"/>
                    </a:ext>
                  </a:extLst>
                </a:gridCol>
              </a:tblGrid>
              <a:tr h="322200">
                <a:tc>
                  <a:txBody>
                    <a:bodyPr/>
                    <a:lstStyle/>
                    <a:p>
                      <a:pPr algn="ctr"/>
                      <a:r>
                        <a:rPr lang="en-GB" sz="2100" b="1" dirty="0">
                          <a:solidFill>
                            <a:srgbClr val="FF0000"/>
                          </a:solidFill>
                          <a:latin typeface="Century Gothic" panose="020B0502020202020204" pitchFamily="34" charset="0"/>
                        </a:rPr>
                        <a:t>40</a:t>
                      </a:r>
                    </a:p>
                  </a:txBody>
                  <a:tcPr marL="0" marR="0" marT="0" marB="0" anchor="b">
                    <a:lnL>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22200">
                <a:tc>
                  <a:txBody>
                    <a:bodyPr/>
                    <a:lstStyle/>
                    <a:p>
                      <a:pPr algn="ctr"/>
                      <a:r>
                        <a:rPr lang="en-GB" sz="2100" b="1" dirty="0">
                          <a:solidFill>
                            <a:srgbClr val="FF0000"/>
                          </a:solidFill>
                          <a:latin typeface="Century Gothic" panose="020B0502020202020204" pitchFamily="34" charset="0"/>
                        </a:rPr>
                        <a:t>1000</a:t>
                      </a:r>
                    </a:p>
                  </a:txBody>
                  <a:tcPr marL="0" marR="0" marT="0" marB="0">
                    <a:lnL>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graphicFrame>
        <p:nvGraphicFramePr>
          <p:cNvPr id="13" name="Table 12">
            <a:extLst>
              <a:ext uri="{FF2B5EF4-FFF2-40B4-BE49-F238E27FC236}">
                <a16:creationId xmlns:a16="http://schemas.microsoft.com/office/drawing/2014/main" id="{59DBB261-BBA1-420B-8B5C-9AFE460C659B}"/>
              </a:ext>
            </a:extLst>
          </p:cNvPr>
          <p:cNvGraphicFramePr>
            <a:graphicFrameLocks noGrp="1"/>
          </p:cNvGraphicFramePr>
          <p:nvPr/>
        </p:nvGraphicFramePr>
        <p:xfrm>
          <a:off x="2147754" y="3907088"/>
          <a:ext cx="608400" cy="644400"/>
        </p:xfrm>
        <a:graphic>
          <a:graphicData uri="http://schemas.openxmlformats.org/drawingml/2006/table">
            <a:tbl>
              <a:tblPr firstRow="1" bandRow="1">
                <a:tableStyleId>{1FECB4D8-DB02-4DC6-A0A2-4F2EBAE1DC90}</a:tableStyleId>
              </a:tblPr>
              <a:tblGrid>
                <a:gridCol w="608400">
                  <a:extLst>
                    <a:ext uri="{9D8B030D-6E8A-4147-A177-3AD203B41FA5}">
                      <a16:colId xmlns:a16="http://schemas.microsoft.com/office/drawing/2014/main" val="1131488306"/>
                    </a:ext>
                  </a:extLst>
                </a:gridCol>
              </a:tblGrid>
              <a:tr h="322200">
                <a:tc>
                  <a:txBody>
                    <a:bodyPr/>
                    <a:lstStyle/>
                    <a:p>
                      <a:pPr algn="ctr"/>
                      <a:r>
                        <a:rPr lang="en-GB" sz="2100" b="1" dirty="0">
                          <a:solidFill>
                            <a:srgbClr val="FF0000"/>
                          </a:solidFill>
                          <a:latin typeface="Century Gothic" panose="020B0502020202020204" pitchFamily="34" charset="0"/>
                        </a:rPr>
                        <a:t>550</a:t>
                      </a:r>
                    </a:p>
                  </a:txBody>
                  <a:tcPr marL="0" marR="0" marT="0" marB="0" anchor="b">
                    <a:lnL>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50391"/>
                  </a:ext>
                </a:extLst>
              </a:tr>
              <a:tr h="322200">
                <a:tc>
                  <a:txBody>
                    <a:bodyPr/>
                    <a:lstStyle/>
                    <a:p>
                      <a:pPr algn="ctr"/>
                      <a:r>
                        <a:rPr lang="en-GB" sz="2100" b="1" dirty="0">
                          <a:solidFill>
                            <a:srgbClr val="FF0000"/>
                          </a:solidFill>
                          <a:latin typeface="Century Gothic" panose="020B0502020202020204" pitchFamily="34" charset="0"/>
                        </a:rPr>
                        <a:t>1000</a:t>
                      </a:r>
                    </a:p>
                  </a:txBody>
                  <a:tcPr marL="0" marR="0" marT="0" marB="0">
                    <a:lnL>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331400"/>
                  </a:ext>
                </a:extLst>
              </a:tr>
            </a:tbl>
          </a:graphicData>
        </a:graphic>
      </p:graphicFrame>
      <p:sp>
        <p:nvSpPr>
          <p:cNvPr id="14" name="TextBox 13">
            <a:extLst>
              <a:ext uri="{FF2B5EF4-FFF2-40B4-BE49-F238E27FC236}">
                <a16:creationId xmlns:a16="http://schemas.microsoft.com/office/drawing/2014/main" id="{737146F1-0FB6-4775-B1D0-85AC9FD3C153}"/>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323292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these mixed measurements from smallest to largest.</a:t>
            </a:r>
            <a:endParaRPr lang="en-GB" sz="2000" b="1" u="sng" dirty="0">
              <a:solidFill>
                <a:schemeClr val="tx1"/>
              </a:solidFill>
              <a:latin typeface="Century Gothic" panose="020B0502020202020204" pitchFamily="34" charset="0"/>
            </a:endParaRPr>
          </a:p>
        </p:txBody>
      </p:sp>
      <p:sp>
        <p:nvSpPr>
          <p:cNvPr id="13" name="Rounded Rectangle 2">
            <a:extLst>
              <a:ext uri="{FF2B5EF4-FFF2-40B4-BE49-F238E27FC236}">
                <a16:creationId xmlns:a16="http://schemas.microsoft.com/office/drawing/2014/main" id="{313BD045-8727-4A82-8637-42916C57546C}"/>
              </a:ext>
            </a:extLst>
          </p:cNvPr>
          <p:cNvSpPr/>
          <p:nvPr/>
        </p:nvSpPr>
        <p:spPr>
          <a:xfrm>
            <a:off x="792350" y="2008488"/>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50ml</a:t>
            </a:r>
          </a:p>
        </p:txBody>
      </p:sp>
      <p:sp>
        <p:nvSpPr>
          <p:cNvPr id="14" name="Rounded Rectangle 36">
            <a:extLst>
              <a:ext uri="{FF2B5EF4-FFF2-40B4-BE49-F238E27FC236}">
                <a16:creationId xmlns:a16="http://schemas.microsoft.com/office/drawing/2014/main" id="{D5229F6F-9612-439C-A867-E31C9E8BC621}"/>
              </a:ext>
            </a:extLst>
          </p:cNvPr>
          <p:cNvSpPr/>
          <p:nvPr/>
        </p:nvSpPr>
        <p:spPr>
          <a:xfrm>
            <a:off x="2202562" y="3628683"/>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0.5L</a:t>
            </a:r>
          </a:p>
        </p:txBody>
      </p:sp>
      <p:sp>
        <p:nvSpPr>
          <p:cNvPr id="15" name="Rounded Rectangle 38">
            <a:extLst>
              <a:ext uri="{FF2B5EF4-FFF2-40B4-BE49-F238E27FC236}">
                <a16:creationId xmlns:a16="http://schemas.microsoft.com/office/drawing/2014/main" id="{068C81F4-044F-4153-A9BB-C1BFF84A7736}"/>
              </a:ext>
            </a:extLst>
          </p:cNvPr>
          <p:cNvSpPr/>
          <p:nvPr/>
        </p:nvSpPr>
        <p:spPr>
          <a:xfrm>
            <a:off x="3612774" y="2008488"/>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5.0L</a:t>
            </a:r>
          </a:p>
        </p:txBody>
      </p:sp>
      <p:sp>
        <p:nvSpPr>
          <p:cNvPr id="20" name="Rounded Rectangle 40">
            <a:extLst>
              <a:ext uri="{FF2B5EF4-FFF2-40B4-BE49-F238E27FC236}">
                <a16:creationId xmlns:a16="http://schemas.microsoft.com/office/drawing/2014/main" id="{65C3F536-DB32-43A3-A736-C9131329A2F4}"/>
              </a:ext>
            </a:extLst>
          </p:cNvPr>
          <p:cNvSpPr/>
          <p:nvPr/>
        </p:nvSpPr>
        <p:spPr>
          <a:xfrm>
            <a:off x="5022986" y="3628683"/>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550ml</a:t>
            </a:r>
          </a:p>
        </p:txBody>
      </p:sp>
      <p:sp>
        <p:nvSpPr>
          <p:cNvPr id="21" name="Rounded Rectangle 42">
            <a:extLst>
              <a:ext uri="{FF2B5EF4-FFF2-40B4-BE49-F238E27FC236}">
                <a16:creationId xmlns:a16="http://schemas.microsoft.com/office/drawing/2014/main" id="{DB4FB2E8-9624-4AA4-8FF7-5FC030CD1989}"/>
              </a:ext>
            </a:extLst>
          </p:cNvPr>
          <p:cNvSpPr/>
          <p:nvPr/>
        </p:nvSpPr>
        <p:spPr>
          <a:xfrm>
            <a:off x="6433199" y="2008488"/>
            <a:ext cx="1908000" cy="828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5.5L</a:t>
            </a:r>
          </a:p>
        </p:txBody>
      </p:sp>
      <p:sp>
        <p:nvSpPr>
          <p:cNvPr id="22" name="TextBox 21">
            <a:extLst>
              <a:ext uri="{FF2B5EF4-FFF2-40B4-BE49-F238E27FC236}">
                <a16:creationId xmlns:a16="http://schemas.microsoft.com/office/drawing/2014/main" id="{977BAE2E-CDFC-4587-936C-12748BD665CB}"/>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5743110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F611E-7ECF-47EA-AC0E-29740CEDC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purl.org/dc/elements/1.1/"/>
    <ds:schemaRef ds:uri="http://schemas.microsoft.com/office/2006/metadata/properties"/>
    <ds:schemaRef ds:uri="5c7a0828-c5e4-45f8-a074-18a8fdc88ec6"/>
    <ds:schemaRef ds:uri="http://www.w3.org/XML/1998/namespac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2487</TotalTime>
  <Words>1328</Words>
  <Application>Microsoft Office PowerPoint</Application>
  <PresentationFormat>On-screen Show (4:3)</PresentationFormat>
  <Paragraphs>630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Century Gothic</vt:lpstr>
      <vt:lpstr>SassoonCRInfantMedium</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Shaheda Khanom</cp:lastModifiedBy>
  <cp:revision>87</cp:revision>
  <dcterms:created xsi:type="dcterms:W3CDTF">2018-03-17T10:08:43Z</dcterms:created>
  <dcterms:modified xsi:type="dcterms:W3CDTF">2020-04-22T08:49:10Z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