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7" r:id="rId5"/>
    <p:sldId id="256" r:id="rId6"/>
    <p:sldId id="301" r:id="rId7"/>
    <p:sldId id="361" r:id="rId8"/>
    <p:sldId id="362" r:id="rId9"/>
    <p:sldId id="360" r:id="rId10"/>
    <p:sldId id="428" r:id="rId11"/>
    <p:sldId id="364" r:id="rId12"/>
    <p:sldId id="365" r:id="rId13"/>
    <p:sldId id="431" r:id="rId14"/>
    <p:sldId id="432" r:id="rId15"/>
    <p:sldId id="433" r:id="rId16"/>
    <p:sldId id="434" r:id="rId17"/>
    <p:sldId id="314" r:id="rId18"/>
    <p:sldId id="419" r:id="rId19"/>
    <p:sldId id="430" r:id="rId20"/>
    <p:sldId id="422" r:id="rId21"/>
    <p:sldId id="421" r:id="rId22"/>
    <p:sldId id="423" r:id="rId23"/>
    <p:sldId id="424" r:id="rId24"/>
    <p:sldId id="4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AD5FF"/>
    <a:srgbClr val="E6CDFF"/>
    <a:srgbClr val="E2C5FF"/>
    <a:srgbClr val="F5EBFF"/>
    <a:srgbClr val="F7EFFF"/>
    <a:srgbClr val="ECD9FF"/>
    <a:srgbClr val="FFECAF"/>
    <a:srgbClr val="FFE389"/>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AF945-6B7F-4DC0-B21E-D168F0A8486A}" v="42" dt="2019-04-07T10:39:18.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90" d="100"/>
          <a:sy n="90" d="100"/>
        </p:scale>
        <p:origin x="9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23/03/2020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f1a"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halving-quantity-year-1-fractions-resource-pack" TargetMode="External"/><Relationship Id="rId5" Type="http://schemas.openxmlformats.org/officeDocument/2006/relationships/hyperlink" Target="https://classroomsecrets.co.uk/category/maths/year-1/summer-block-2-fractions/" TargetMode="External"/><Relationship Id="rId4" Type="http://schemas.openxmlformats.org/officeDocument/2006/relationships/hyperlink" Target="https://classroomsecrets.co.uk/content-domain-filter/?fwp_contentdomain=1m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p>
          <a:p>
            <a:pPr lvl="0" algn="ctr">
              <a:defRPr/>
            </a:pPr>
            <a:endParaRPr lang="en-GB" sz="16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4AC7EDE3-701C-4C12-9210-054757BC22C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0E77A65-F53C-4B80-A94D-B47FD494B8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8CB7CE0-4839-4E6C-97B6-094E3100C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1" name="Picture 10">
            <a:extLst>
              <a:ext uri="{FF2B5EF4-FFF2-40B4-BE49-F238E27FC236}">
                <a16:creationId xmlns:a16="http://schemas.microsoft.com/office/drawing/2014/main" id="{82F44337-62E7-4D95-B8F8-71BD5022737F}"/>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12657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Here is half. What is the total? </a:t>
            </a:r>
          </a:p>
          <a:p>
            <a:pPr algn="ctr"/>
            <a:endParaRPr lang="en-GB" sz="1600" b="1" u="sng" dirty="0">
              <a:solidFill>
                <a:schemeClr val="bg2">
                  <a:lumMod val="50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4EC23D0A-9CC7-49A5-9730-39C8EB1B7591}"/>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04D6FDD6-EBC7-4931-91F8-B7200C4FA5B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4325304-62C9-4C55-8C31-5EFFD107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3" name="Oval 12">
            <a:extLst>
              <a:ext uri="{FF2B5EF4-FFF2-40B4-BE49-F238E27FC236}">
                <a16:creationId xmlns:a16="http://schemas.microsoft.com/office/drawing/2014/main" id="{86C180E4-6DBB-42DF-9F9A-C8176A5D309C}"/>
              </a:ext>
            </a:extLst>
          </p:cNvPr>
          <p:cNvSpPr/>
          <p:nvPr/>
        </p:nvSpPr>
        <p:spPr>
          <a:xfrm>
            <a:off x="2195982" y="2164079"/>
            <a:ext cx="900000" cy="9000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a:t>
            </a:r>
          </a:p>
        </p:txBody>
      </p:sp>
      <p:sp>
        <p:nvSpPr>
          <p:cNvPr id="14" name="Oval 13">
            <a:extLst>
              <a:ext uri="{FF2B5EF4-FFF2-40B4-BE49-F238E27FC236}">
                <a16:creationId xmlns:a16="http://schemas.microsoft.com/office/drawing/2014/main" id="{228C8C1A-85D3-4B04-A890-F2929C1CC497}"/>
              </a:ext>
            </a:extLst>
          </p:cNvPr>
          <p:cNvSpPr/>
          <p:nvPr/>
        </p:nvSpPr>
        <p:spPr>
          <a:xfrm>
            <a:off x="3371286" y="2164079"/>
            <a:ext cx="900000" cy="9000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a:t>
            </a:r>
          </a:p>
        </p:txBody>
      </p:sp>
      <p:sp>
        <p:nvSpPr>
          <p:cNvPr id="15" name="Oval 14">
            <a:extLst>
              <a:ext uri="{FF2B5EF4-FFF2-40B4-BE49-F238E27FC236}">
                <a16:creationId xmlns:a16="http://schemas.microsoft.com/office/drawing/2014/main" id="{789F9D61-A723-45C2-A483-5C640709064E}"/>
              </a:ext>
            </a:extLst>
          </p:cNvPr>
          <p:cNvSpPr/>
          <p:nvPr/>
        </p:nvSpPr>
        <p:spPr>
          <a:xfrm>
            <a:off x="4546590" y="2164079"/>
            <a:ext cx="900000" cy="9000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a:t>
            </a:r>
          </a:p>
        </p:txBody>
      </p:sp>
      <p:sp>
        <p:nvSpPr>
          <p:cNvPr id="16" name="Oval 15">
            <a:extLst>
              <a:ext uri="{FF2B5EF4-FFF2-40B4-BE49-F238E27FC236}">
                <a16:creationId xmlns:a16="http://schemas.microsoft.com/office/drawing/2014/main" id="{A6D60BBA-2619-4822-B53A-9C1C418D0729}"/>
              </a:ext>
            </a:extLst>
          </p:cNvPr>
          <p:cNvSpPr/>
          <p:nvPr/>
        </p:nvSpPr>
        <p:spPr>
          <a:xfrm>
            <a:off x="6048020" y="2414749"/>
            <a:ext cx="540000" cy="540000"/>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a:t>
            </a:r>
          </a:p>
        </p:txBody>
      </p:sp>
    </p:spTree>
    <p:extLst>
      <p:ext uri="{BB962C8B-B14F-4D97-AF65-F5344CB8AC3E}">
        <p14:creationId xmlns:p14="http://schemas.microsoft.com/office/powerpoint/2010/main" val="427472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Here is half. What is the total?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This is 7, so the total is 14.  </a:t>
            </a:r>
          </a:p>
          <a:p>
            <a:pPr algn="ctr"/>
            <a:endParaRPr lang="en-GB" sz="1600" b="1" u="sng" dirty="0">
              <a:solidFill>
                <a:schemeClr val="bg2">
                  <a:lumMod val="50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4EC23D0A-9CC7-49A5-9730-39C8EB1B7591}"/>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04D6FDD6-EBC7-4931-91F8-B7200C4FA5B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4325304-62C9-4C55-8C31-5EFFD107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3" name="Oval 12">
            <a:extLst>
              <a:ext uri="{FF2B5EF4-FFF2-40B4-BE49-F238E27FC236}">
                <a16:creationId xmlns:a16="http://schemas.microsoft.com/office/drawing/2014/main" id="{86C180E4-6DBB-42DF-9F9A-C8176A5D309C}"/>
              </a:ext>
            </a:extLst>
          </p:cNvPr>
          <p:cNvSpPr/>
          <p:nvPr/>
        </p:nvSpPr>
        <p:spPr>
          <a:xfrm>
            <a:off x="2195982" y="2164079"/>
            <a:ext cx="900000" cy="9000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a:t>
            </a:r>
          </a:p>
        </p:txBody>
      </p:sp>
      <p:sp>
        <p:nvSpPr>
          <p:cNvPr id="14" name="Oval 13">
            <a:extLst>
              <a:ext uri="{FF2B5EF4-FFF2-40B4-BE49-F238E27FC236}">
                <a16:creationId xmlns:a16="http://schemas.microsoft.com/office/drawing/2014/main" id="{228C8C1A-85D3-4B04-A890-F2929C1CC497}"/>
              </a:ext>
            </a:extLst>
          </p:cNvPr>
          <p:cNvSpPr/>
          <p:nvPr/>
        </p:nvSpPr>
        <p:spPr>
          <a:xfrm>
            <a:off x="3371286" y="2164079"/>
            <a:ext cx="900000" cy="9000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a:t>
            </a:r>
          </a:p>
        </p:txBody>
      </p:sp>
      <p:sp>
        <p:nvSpPr>
          <p:cNvPr id="15" name="Oval 14">
            <a:extLst>
              <a:ext uri="{FF2B5EF4-FFF2-40B4-BE49-F238E27FC236}">
                <a16:creationId xmlns:a16="http://schemas.microsoft.com/office/drawing/2014/main" id="{789F9D61-A723-45C2-A483-5C640709064E}"/>
              </a:ext>
            </a:extLst>
          </p:cNvPr>
          <p:cNvSpPr/>
          <p:nvPr/>
        </p:nvSpPr>
        <p:spPr>
          <a:xfrm>
            <a:off x="4546590" y="2164079"/>
            <a:ext cx="900000" cy="9000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2</a:t>
            </a:r>
          </a:p>
        </p:txBody>
      </p:sp>
      <p:sp>
        <p:nvSpPr>
          <p:cNvPr id="16" name="Oval 15">
            <a:extLst>
              <a:ext uri="{FF2B5EF4-FFF2-40B4-BE49-F238E27FC236}">
                <a16:creationId xmlns:a16="http://schemas.microsoft.com/office/drawing/2014/main" id="{A6D60BBA-2619-4822-B53A-9C1C418D0729}"/>
              </a:ext>
            </a:extLst>
          </p:cNvPr>
          <p:cNvSpPr/>
          <p:nvPr/>
        </p:nvSpPr>
        <p:spPr>
          <a:xfrm>
            <a:off x="6048020" y="2414749"/>
            <a:ext cx="540000" cy="540000"/>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a:t>
            </a:r>
          </a:p>
        </p:txBody>
      </p:sp>
    </p:spTree>
    <p:extLst>
      <p:ext uri="{BB962C8B-B14F-4D97-AF65-F5344CB8AC3E}">
        <p14:creationId xmlns:p14="http://schemas.microsoft.com/office/powerpoint/2010/main" val="224851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half of the apples.</a:t>
            </a: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4EC23D0A-9CC7-49A5-9730-39C8EB1B7591}"/>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04D6FDD6-EBC7-4931-91F8-B7200C4FA5B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4325304-62C9-4C55-8C31-5EFFD107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5CDCAFD3-7FCD-4A47-9095-F902D14F0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269" y="2308059"/>
            <a:ext cx="974730" cy="999669"/>
          </a:xfrm>
          <a:prstGeom prst="rect">
            <a:avLst/>
          </a:prstGeom>
        </p:spPr>
      </p:pic>
      <p:pic>
        <p:nvPicPr>
          <p:cNvPr id="18" name="Picture 17">
            <a:extLst>
              <a:ext uri="{FF2B5EF4-FFF2-40B4-BE49-F238E27FC236}">
                <a16:creationId xmlns:a16="http://schemas.microsoft.com/office/drawing/2014/main" id="{DD62BA1A-70C2-4BA7-A138-DC3E50EEB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590" y="2532337"/>
            <a:ext cx="974730" cy="999669"/>
          </a:xfrm>
          <a:prstGeom prst="rect">
            <a:avLst/>
          </a:prstGeom>
        </p:spPr>
      </p:pic>
      <p:pic>
        <p:nvPicPr>
          <p:cNvPr id="20" name="Picture 19">
            <a:extLst>
              <a:ext uri="{FF2B5EF4-FFF2-40B4-BE49-F238E27FC236}">
                <a16:creationId xmlns:a16="http://schemas.microsoft.com/office/drawing/2014/main" id="{29F81EF9-A544-4ABA-8AED-C0517BB9B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302" y="3032172"/>
            <a:ext cx="974730" cy="999669"/>
          </a:xfrm>
          <a:prstGeom prst="rect">
            <a:avLst/>
          </a:prstGeom>
        </p:spPr>
      </p:pic>
      <p:pic>
        <p:nvPicPr>
          <p:cNvPr id="21" name="Picture 20">
            <a:extLst>
              <a:ext uri="{FF2B5EF4-FFF2-40B4-BE49-F238E27FC236}">
                <a16:creationId xmlns:a16="http://schemas.microsoft.com/office/drawing/2014/main" id="{F76814F5-7EEB-4266-89FC-A0250603A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038" y="3846898"/>
            <a:ext cx="974730" cy="999669"/>
          </a:xfrm>
          <a:prstGeom prst="rect">
            <a:avLst/>
          </a:prstGeom>
        </p:spPr>
      </p:pic>
      <p:pic>
        <p:nvPicPr>
          <p:cNvPr id="22" name="Picture 21">
            <a:extLst>
              <a:ext uri="{FF2B5EF4-FFF2-40B4-BE49-F238E27FC236}">
                <a16:creationId xmlns:a16="http://schemas.microsoft.com/office/drawing/2014/main" id="{CA97D54E-38C1-4F03-A75D-F8095908E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19" y="1539275"/>
            <a:ext cx="974730" cy="999669"/>
          </a:xfrm>
          <a:prstGeom prst="rect">
            <a:avLst/>
          </a:prstGeom>
        </p:spPr>
      </p:pic>
      <p:pic>
        <p:nvPicPr>
          <p:cNvPr id="23" name="Picture 22">
            <a:extLst>
              <a:ext uri="{FF2B5EF4-FFF2-40B4-BE49-F238E27FC236}">
                <a16:creationId xmlns:a16="http://schemas.microsoft.com/office/drawing/2014/main" id="{7DE62233-DE54-459C-A278-923B6A21D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316" y="3811923"/>
            <a:ext cx="974730" cy="999669"/>
          </a:xfrm>
          <a:prstGeom prst="rect">
            <a:avLst/>
          </a:prstGeom>
        </p:spPr>
      </p:pic>
      <p:pic>
        <p:nvPicPr>
          <p:cNvPr id="24" name="Picture 23">
            <a:extLst>
              <a:ext uri="{FF2B5EF4-FFF2-40B4-BE49-F238E27FC236}">
                <a16:creationId xmlns:a16="http://schemas.microsoft.com/office/drawing/2014/main" id="{0A34E52B-84B1-42E0-8550-D61CF8555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900" y="3091154"/>
            <a:ext cx="974730" cy="999669"/>
          </a:xfrm>
          <a:prstGeom prst="rect">
            <a:avLst/>
          </a:prstGeom>
        </p:spPr>
      </p:pic>
      <p:pic>
        <p:nvPicPr>
          <p:cNvPr id="25" name="Picture 24">
            <a:extLst>
              <a:ext uri="{FF2B5EF4-FFF2-40B4-BE49-F238E27FC236}">
                <a16:creationId xmlns:a16="http://schemas.microsoft.com/office/drawing/2014/main" id="{8686A08F-077C-4876-88B3-A55A1267F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480" y="4261627"/>
            <a:ext cx="974730" cy="999669"/>
          </a:xfrm>
          <a:prstGeom prst="rect">
            <a:avLst/>
          </a:prstGeom>
        </p:spPr>
      </p:pic>
      <p:pic>
        <p:nvPicPr>
          <p:cNvPr id="26" name="Picture 25">
            <a:extLst>
              <a:ext uri="{FF2B5EF4-FFF2-40B4-BE49-F238E27FC236}">
                <a16:creationId xmlns:a16="http://schemas.microsoft.com/office/drawing/2014/main" id="{E3318649-14D3-412D-B1DA-3878B77D3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349" y="4216190"/>
            <a:ext cx="974730" cy="999669"/>
          </a:xfrm>
          <a:prstGeom prst="rect">
            <a:avLst/>
          </a:prstGeom>
        </p:spPr>
      </p:pic>
      <p:pic>
        <p:nvPicPr>
          <p:cNvPr id="27" name="Picture 26">
            <a:extLst>
              <a:ext uri="{FF2B5EF4-FFF2-40B4-BE49-F238E27FC236}">
                <a16:creationId xmlns:a16="http://schemas.microsoft.com/office/drawing/2014/main" id="{731C36FB-831F-46E9-B6D6-E5C3B1195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578" y="3385931"/>
            <a:ext cx="974730" cy="999669"/>
          </a:xfrm>
          <a:prstGeom prst="rect">
            <a:avLst/>
          </a:prstGeom>
        </p:spPr>
      </p:pic>
      <p:pic>
        <p:nvPicPr>
          <p:cNvPr id="28" name="Picture 27">
            <a:extLst>
              <a:ext uri="{FF2B5EF4-FFF2-40B4-BE49-F238E27FC236}">
                <a16:creationId xmlns:a16="http://schemas.microsoft.com/office/drawing/2014/main" id="{21AD3B3A-279E-4461-ABE4-D28976DAA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026" y="1808224"/>
            <a:ext cx="974730" cy="999669"/>
          </a:xfrm>
          <a:prstGeom prst="rect">
            <a:avLst/>
          </a:prstGeom>
        </p:spPr>
      </p:pic>
      <p:pic>
        <p:nvPicPr>
          <p:cNvPr id="29" name="Picture 28">
            <a:extLst>
              <a:ext uri="{FF2B5EF4-FFF2-40B4-BE49-F238E27FC236}">
                <a16:creationId xmlns:a16="http://schemas.microsoft.com/office/drawing/2014/main" id="{51465149-EC48-491A-A32A-A210F1317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31" y="2436016"/>
            <a:ext cx="974730" cy="999669"/>
          </a:xfrm>
          <a:prstGeom prst="rect">
            <a:avLst/>
          </a:prstGeom>
        </p:spPr>
      </p:pic>
      <p:pic>
        <p:nvPicPr>
          <p:cNvPr id="30" name="Picture 29">
            <a:extLst>
              <a:ext uri="{FF2B5EF4-FFF2-40B4-BE49-F238E27FC236}">
                <a16:creationId xmlns:a16="http://schemas.microsoft.com/office/drawing/2014/main" id="{E32147D8-2372-4DD4-B8AC-92227B60C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121" y="1736964"/>
            <a:ext cx="974730" cy="999669"/>
          </a:xfrm>
          <a:prstGeom prst="rect">
            <a:avLst/>
          </a:prstGeom>
        </p:spPr>
      </p:pic>
      <p:pic>
        <p:nvPicPr>
          <p:cNvPr id="31" name="Picture 30">
            <a:extLst>
              <a:ext uri="{FF2B5EF4-FFF2-40B4-BE49-F238E27FC236}">
                <a16:creationId xmlns:a16="http://schemas.microsoft.com/office/drawing/2014/main" id="{CB66BEF3-0DEF-4634-9CCF-4D55A1522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09" y="3189618"/>
            <a:ext cx="974730" cy="999669"/>
          </a:xfrm>
          <a:prstGeom prst="rect">
            <a:avLst/>
          </a:prstGeom>
        </p:spPr>
      </p:pic>
    </p:spTree>
    <p:extLst>
      <p:ext uri="{BB962C8B-B14F-4D97-AF65-F5344CB8AC3E}">
        <p14:creationId xmlns:p14="http://schemas.microsoft.com/office/powerpoint/2010/main" val="317411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half of the apples.</a:t>
            </a:r>
          </a:p>
          <a:p>
            <a:pPr algn="ctr"/>
            <a:r>
              <a:rPr lang="en-GB" sz="2000" b="1" dirty="0">
                <a:solidFill>
                  <a:schemeClr val="tx1"/>
                </a:solidFill>
                <a:latin typeface="Century Gothic" panose="020B0502020202020204" pitchFamily="34" charset="0"/>
              </a:rPr>
              <a:t> </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4EC23D0A-9CC7-49A5-9730-39C8EB1B7591}"/>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04D6FDD6-EBC7-4931-91F8-B7200C4FA5B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4325304-62C9-4C55-8C31-5EFFD107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5CDCAFD3-7FCD-4A47-9095-F902D14F0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269" y="2308059"/>
            <a:ext cx="974730" cy="999669"/>
          </a:xfrm>
          <a:prstGeom prst="rect">
            <a:avLst/>
          </a:prstGeom>
        </p:spPr>
      </p:pic>
      <p:pic>
        <p:nvPicPr>
          <p:cNvPr id="18" name="Picture 17">
            <a:extLst>
              <a:ext uri="{FF2B5EF4-FFF2-40B4-BE49-F238E27FC236}">
                <a16:creationId xmlns:a16="http://schemas.microsoft.com/office/drawing/2014/main" id="{DD62BA1A-70C2-4BA7-A138-DC3E50EEB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590" y="2532337"/>
            <a:ext cx="974730" cy="999669"/>
          </a:xfrm>
          <a:prstGeom prst="rect">
            <a:avLst/>
          </a:prstGeom>
        </p:spPr>
      </p:pic>
      <p:pic>
        <p:nvPicPr>
          <p:cNvPr id="20" name="Picture 19">
            <a:extLst>
              <a:ext uri="{FF2B5EF4-FFF2-40B4-BE49-F238E27FC236}">
                <a16:creationId xmlns:a16="http://schemas.microsoft.com/office/drawing/2014/main" id="{29F81EF9-A544-4ABA-8AED-C0517BB9B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302" y="3032172"/>
            <a:ext cx="974730" cy="999669"/>
          </a:xfrm>
          <a:prstGeom prst="rect">
            <a:avLst/>
          </a:prstGeom>
        </p:spPr>
      </p:pic>
      <p:pic>
        <p:nvPicPr>
          <p:cNvPr id="21" name="Picture 20">
            <a:extLst>
              <a:ext uri="{FF2B5EF4-FFF2-40B4-BE49-F238E27FC236}">
                <a16:creationId xmlns:a16="http://schemas.microsoft.com/office/drawing/2014/main" id="{F76814F5-7EEB-4266-89FC-A0250603A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038" y="3846898"/>
            <a:ext cx="974730" cy="999669"/>
          </a:xfrm>
          <a:prstGeom prst="rect">
            <a:avLst/>
          </a:prstGeom>
        </p:spPr>
      </p:pic>
      <p:pic>
        <p:nvPicPr>
          <p:cNvPr id="22" name="Picture 21">
            <a:extLst>
              <a:ext uri="{FF2B5EF4-FFF2-40B4-BE49-F238E27FC236}">
                <a16:creationId xmlns:a16="http://schemas.microsoft.com/office/drawing/2014/main" id="{CA97D54E-38C1-4F03-A75D-F8095908E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19" y="1539275"/>
            <a:ext cx="974730" cy="999669"/>
          </a:xfrm>
          <a:prstGeom prst="rect">
            <a:avLst/>
          </a:prstGeom>
        </p:spPr>
      </p:pic>
      <p:pic>
        <p:nvPicPr>
          <p:cNvPr id="23" name="Picture 22">
            <a:extLst>
              <a:ext uri="{FF2B5EF4-FFF2-40B4-BE49-F238E27FC236}">
                <a16:creationId xmlns:a16="http://schemas.microsoft.com/office/drawing/2014/main" id="{7DE62233-DE54-459C-A278-923B6A21D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316" y="3811923"/>
            <a:ext cx="974730" cy="999669"/>
          </a:xfrm>
          <a:prstGeom prst="rect">
            <a:avLst/>
          </a:prstGeom>
        </p:spPr>
      </p:pic>
      <p:pic>
        <p:nvPicPr>
          <p:cNvPr id="24" name="Picture 23">
            <a:extLst>
              <a:ext uri="{FF2B5EF4-FFF2-40B4-BE49-F238E27FC236}">
                <a16:creationId xmlns:a16="http://schemas.microsoft.com/office/drawing/2014/main" id="{0A34E52B-84B1-42E0-8550-D61CF8555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900" y="3091154"/>
            <a:ext cx="974730" cy="999669"/>
          </a:xfrm>
          <a:prstGeom prst="rect">
            <a:avLst/>
          </a:prstGeom>
        </p:spPr>
      </p:pic>
      <p:pic>
        <p:nvPicPr>
          <p:cNvPr id="25" name="Picture 24">
            <a:extLst>
              <a:ext uri="{FF2B5EF4-FFF2-40B4-BE49-F238E27FC236}">
                <a16:creationId xmlns:a16="http://schemas.microsoft.com/office/drawing/2014/main" id="{8686A08F-077C-4876-88B3-A55A1267F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480" y="4261627"/>
            <a:ext cx="974730" cy="999669"/>
          </a:xfrm>
          <a:prstGeom prst="rect">
            <a:avLst/>
          </a:prstGeom>
        </p:spPr>
      </p:pic>
      <p:pic>
        <p:nvPicPr>
          <p:cNvPr id="26" name="Picture 25">
            <a:extLst>
              <a:ext uri="{FF2B5EF4-FFF2-40B4-BE49-F238E27FC236}">
                <a16:creationId xmlns:a16="http://schemas.microsoft.com/office/drawing/2014/main" id="{E3318649-14D3-412D-B1DA-3878B77D3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349" y="4216190"/>
            <a:ext cx="974730" cy="999669"/>
          </a:xfrm>
          <a:prstGeom prst="rect">
            <a:avLst/>
          </a:prstGeom>
        </p:spPr>
      </p:pic>
      <p:pic>
        <p:nvPicPr>
          <p:cNvPr id="27" name="Picture 26">
            <a:extLst>
              <a:ext uri="{FF2B5EF4-FFF2-40B4-BE49-F238E27FC236}">
                <a16:creationId xmlns:a16="http://schemas.microsoft.com/office/drawing/2014/main" id="{731C36FB-831F-46E9-B6D6-E5C3B1195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578" y="3385931"/>
            <a:ext cx="974730" cy="999669"/>
          </a:xfrm>
          <a:prstGeom prst="rect">
            <a:avLst/>
          </a:prstGeom>
        </p:spPr>
      </p:pic>
      <p:pic>
        <p:nvPicPr>
          <p:cNvPr id="28" name="Picture 27">
            <a:extLst>
              <a:ext uri="{FF2B5EF4-FFF2-40B4-BE49-F238E27FC236}">
                <a16:creationId xmlns:a16="http://schemas.microsoft.com/office/drawing/2014/main" id="{21AD3B3A-279E-4461-ABE4-D28976DAA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026" y="1808224"/>
            <a:ext cx="974730" cy="999669"/>
          </a:xfrm>
          <a:prstGeom prst="rect">
            <a:avLst/>
          </a:prstGeom>
        </p:spPr>
      </p:pic>
      <p:pic>
        <p:nvPicPr>
          <p:cNvPr id="29" name="Picture 28">
            <a:extLst>
              <a:ext uri="{FF2B5EF4-FFF2-40B4-BE49-F238E27FC236}">
                <a16:creationId xmlns:a16="http://schemas.microsoft.com/office/drawing/2014/main" id="{51465149-EC48-491A-A32A-A210F1317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31" y="2436016"/>
            <a:ext cx="974730" cy="999669"/>
          </a:xfrm>
          <a:prstGeom prst="rect">
            <a:avLst/>
          </a:prstGeom>
        </p:spPr>
      </p:pic>
      <p:pic>
        <p:nvPicPr>
          <p:cNvPr id="30" name="Picture 29">
            <a:extLst>
              <a:ext uri="{FF2B5EF4-FFF2-40B4-BE49-F238E27FC236}">
                <a16:creationId xmlns:a16="http://schemas.microsoft.com/office/drawing/2014/main" id="{E32147D8-2372-4DD4-B8AC-92227B60C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121" y="1736964"/>
            <a:ext cx="974730" cy="999669"/>
          </a:xfrm>
          <a:prstGeom prst="rect">
            <a:avLst/>
          </a:prstGeom>
        </p:spPr>
      </p:pic>
      <p:pic>
        <p:nvPicPr>
          <p:cNvPr id="31" name="Picture 30">
            <a:extLst>
              <a:ext uri="{FF2B5EF4-FFF2-40B4-BE49-F238E27FC236}">
                <a16:creationId xmlns:a16="http://schemas.microsoft.com/office/drawing/2014/main" id="{CB66BEF3-0DEF-4634-9CCF-4D55A1522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09" y="3189618"/>
            <a:ext cx="974730" cy="999669"/>
          </a:xfrm>
          <a:prstGeom prst="rect">
            <a:avLst/>
          </a:prstGeom>
        </p:spPr>
      </p:pic>
      <p:sp>
        <p:nvSpPr>
          <p:cNvPr id="32" name="Oval 31">
            <a:extLst>
              <a:ext uri="{FF2B5EF4-FFF2-40B4-BE49-F238E27FC236}">
                <a16:creationId xmlns:a16="http://schemas.microsoft.com/office/drawing/2014/main" id="{87EB5A57-F3FC-4051-98F1-7B3B619EC62F}"/>
              </a:ext>
            </a:extLst>
          </p:cNvPr>
          <p:cNvSpPr/>
          <p:nvPr/>
        </p:nvSpPr>
        <p:spPr>
          <a:xfrm rot="1503012">
            <a:off x="1143984" y="1214758"/>
            <a:ext cx="3308998" cy="46392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1875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Reece thinks he has coloured in half of the squares.</a:t>
            </a:r>
          </a:p>
          <a:p>
            <a:pPr algn="ctr"/>
            <a:r>
              <a:rPr lang="en-GB" sz="2000" b="1" dirty="0">
                <a:solidFill>
                  <a:schemeClr val="tx1"/>
                </a:solidFill>
                <a:latin typeface="Century Gothic" panose="020B0502020202020204" pitchFamily="34" charset="0"/>
              </a:rPr>
              <a:t>Do you agree?</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Why or why not?</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50F147F3-B052-4A00-B177-4A10D04C7F11}"/>
              </a:ext>
            </a:extLst>
          </p:cNvPr>
          <p:cNvGraphicFramePr>
            <a:graphicFrameLocks noGrp="1"/>
          </p:cNvGraphicFramePr>
          <p:nvPr>
            <p:extLst>
              <p:ext uri="{D42A27DB-BD31-4B8C-83A1-F6EECF244321}">
                <p14:modId xmlns:p14="http://schemas.microsoft.com/office/powerpoint/2010/main" val="540726160"/>
              </p:ext>
            </p:extLst>
          </p:nvPr>
        </p:nvGraphicFramePr>
        <p:xfrm>
          <a:off x="2916000" y="1607853"/>
          <a:ext cx="3312000" cy="3313408"/>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316961948"/>
                    </a:ext>
                  </a:extLst>
                </a:gridCol>
                <a:gridCol w="828000">
                  <a:extLst>
                    <a:ext uri="{9D8B030D-6E8A-4147-A177-3AD203B41FA5}">
                      <a16:colId xmlns:a16="http://schemas.microsoft.com/office/drawing/2014/main" val="1539163861"/>
                    </a:ext>
                  </a:extLst>
                </a:gridCol>
                <a:gridCol w="828000">
                  <a:extLst>
                    <a:ext uri="{9D8B030D-6E8A-4147-A177-3AD203B41FA5}">
                      <a16:colId xmlns:a16="http://schemas.microsoft.com/office/drawing/2014/main" val="1621046987"/>
                    </a:ext>
                  </a:extLst>
                </a:gridCol>
                <a:gridCol w="828000">
                  <a:extLst>
                    <a:ext uri="{9D8B030D-6E8A-4147-A177-3AD203B41FA5}">
                      <a16:colId xmlns:a16="http://schemas.microsoft.com/office/drawing/2014/main" val="896243094"/>
                    </a:ext>
                  </a:extLst>
                </a:gridCol>
              </a:tblGrid>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021781703"/>
                  </a:ext>
                </a:extLst>
              </a:tr>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093312398"/>
                  </a:ext>
                </a:extLst>
              </a:tr>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42648221"/>
                  </a:ext>
                </a:extLst>
              </a:tr>
              <a:tr h="828352">
                <a:tc>
                  <a:txBody>
                    <a:bodyPr/>
                    <a:lstStyle/>
                    <a:p>
                      <a:endParaRPr lang="en-GB"/>
                    </a:p>
                  </a:txBody>
                  <a:tcPr>
                    <a:solidFill>
                      <a:srgbClr val="00B0F0"/>
                    </a:solidFill>
                  </a:tcPr>
                </a:tc>
                <a:tc>
                  <a:txBody>
                    <a:bodyPr/>
                    <a:lstStyle/>
                    <a:p>
                      <a:endParaRPr lang="en-GB" dirty="0"/>
                    </a:p>
                  </a:txBody>
                  <a:tcPr>
                    <a:solidFill>
                      <a:srgbClr val="00B0F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74297069"/>
                  </a:ext>
                </a:extLst>
              </a:tr>
            </a:tbl>
          </a:graphicData>
        </a:graphic>
      </p:graphicFrame>
      <p:grpSp>
        <p:nvGrpSpPr>
          <p:cNvPr id="9" name="Group 8">
            <a:extLst>
              <a:ext uri="{FF2B5EF4-FFF2-40B4-BE49-F238E27FC236}">
                <a16:creationId xmlns:a16="http://schemas.microsoft.com/office/drawing/2014/main" id="{94812D3A-15E9-4F55-A018-C29DDFEC9CE3}"/>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D7CD812D-FB42-408C-8A58-A8E1F54E57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3B922E9-4255-46E2-A52C-F948555F3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Reece thinks he has coloured in half of the squares.</a:t>
            </a:r>
          </a:p>
          <a:p>
            <a:pPr algn="ctr"/>
            <a:r>
              <a:rPr lang="en-GB" sz="2000" b="1" dirty="0">
                <a:solidFill>
                  <a:schemeClr val="tx1"/>
                </a:solidFill>
                <a:latin typeface="Century Gothic" panose="020B0502020202020204" pitchFamily="34" charset="0"/>
              </a:rPr>
              <a:t>Do you agree?</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Why or why not?</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Reece is correct because…</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50F147F3-B052-4A00-B177-4A10D04C7F11}"/>
              </a:ext>
            </a:extLst>
          </p:cNvPr>
          <p:cNvGraphicFramePr>
            <a:graphicFrameLocks noGrp="1"/>
          </p:cNvGraphicFramePr>
          <p:nvPr/>
        </p:nvGraphicFramePr>
        <p:xfrm>
          <a:off x="2916000" y="1607853"/>
          <a:ext cx="3312000" cy="3313408"/>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316961948"/>
                    </a:ext>
                  </a:extLst>
                </a:gridCol>
                <a:gridCol w="828000">
                  <a:extLst>
                    <a:ext uri="{9D8B030D-6E8A-4147-A177-3AD203B41FA5}">
                      <a16:colId xmlns:a16="http://schemas.microsoft.com/office/drawing/2014/main" val="1539163861"/>
                    </a:ext>
                  </a:extLst>
                </a:gridCol>
                <a:gridCol w="828000">
                  <a:extLst>
                    <a:ext uri="{9D8B030D-6E8A-4147-A177-3AD203B41FA5}">
                      <a16:colId xmlns:a16="http://schemas.microsoft.com/office/drawing/2014/main" val="1621046987"/>
                    </a:ext>
                  </a:extLst>
                </a:gridCol>
                <a:gridCol w="828000">
                  <a:extLst>
                    <a:ext uri="{9D8B030D-6E8A-4147-A177-3AD203B41FA5}">
                      <a16:colId xmlns:a16="http://schemas.microsoft.com/office/drawing/2014/main" val="896243094"/>
                    </a:ext>
                  </a:extLst>
                </a:gridCol>
              </a:tblGrid>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021781703"/>
                  </a:ext>
                </a:extLst>
              </a:tr>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093312398"/>
                  </a:ext>
                </a:extLst>
              </a:tr>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42648221"/>
                  </a:ext>
                </a:extLst>
              </a:tr>
              <a:tr h="828352">
                <a:tc>
                  <a:txBody>
                    <a:bodyPr/>
                    <a:lstStyle/>
                    <a:p>
                      <a:endParaRPr lang="en-GB"/>
                    </a:p>
                  </a:txBody>
                  <a:tcPr>
                    <a:solidFill>
                      <a:srgbClr val="00B0F0"/>
                    </a:solidFill>
                  </a:tcPr>
                </a:tc>
                <a:tc>
                  <a:txBody>
                    <a:bodyPr/>
                    <a:lstStyle/>
                    <a:p>
                      <a:endParaRPr lang="en-GB" dirty="0"/>
                    </a:p>
                  </a:txBody>
                  <a:tcPr>
                    <a:solidFill>
                      <a:srgbClr val="00B0F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74297069"/>
                  </a:ext>
                </a:extLst>
              </a:tr>
            </a:tbl>
          </a:graphicData>
        </a:graphic>
      </p:graphicFrame>
      <p:grpSp>
        <p:nvGrpSpPr>
          <p:cNvPr id="9" name="Group 8">
            <a:extLst>
              <a:ext uri="{FF2B5EF4-FFF2-40B4-BE49-F238E27FC236}">
                <a16:creationId xmlns:a16="http://schemas.microsoft.com/office/drawing/2014/main" id="{94812D3A-15E9-4F55-A018-C29DDFEC9CE3}"/>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D7CD812D-FB42-408C-8A58-A8E1F54E57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3B922E9-4255-46E2-A52C-F948555F3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5808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Reece thinks he has coloured in half of the squares.</a:t>
            </a:r>
          </a:p>
          <a:p>
            <a:pPr algn="ctr"/>
            <a:r>
              <a:rPr lang="en-GB" sz="2000" b="1" dirty="0">
                <a:solidFill>
                  <a:schemeClr val="tx1"/>
                </a:solidFill>
                <a:latin typeface="Century Gothic" panose="020B0502020202020204" pitchFamily="34" charset="0"/>
              </a:rPr>
              <a:t>Do you agree?</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Why or why not?</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Reece is correct because he has coloured 8 out of 16 squares.</a:t>
            </a:r>
          </a:p>
          <a:p>
            <a:pPr lvl="0"/>
            <a:endParaRPr lang="en-GB" sz="2800" dirty="0">
              <a:solidFill>
                <a:srgbClr val="E7E6E6">
                  <a:lumMod val="25000"/>
                </a:srgb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50F147F3-B052-4A00-B177-4A10D04C7F11}"/>
              </a:ext>
            </a:extLst>
          </p:cNvPr>
          <p:cNvGraphicFramePr>
            <a:graphicFrameLocks noGrp="1"/>
          </p:cNvGraphicFramePr>
          <p:nvPr/>
        </p:nvGraphicFramePr>
        <p:xfrm>
          <a:off x="2916000" y="1607853"/>
          <a:ext cx="3312000" cy="3313408"/>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316961948"/>
                    </a:ext>
                  </a:extLst>
                </a:gridCol>
                <a:gridCol w="828000">
                  <a:extLst>
                    <a:ext uri="{9D8B030D-6E8A-4147-A177-3AD203B41FA5}">
                      <a16:colId xmlns:a16="http://schemas.microsoft.com/office/drawing/2014/main" val="1539163861"/>
                    </a:ext>
                  </a:extLst>
                </a:gridCol>
                <a:gridCol w="828000">
                  <a:extLst>
                    <a:ext uri="{9D8B030D-6E8A-4147-A177-3AD203B41FA5}">
                      <a16:colId xmlns:a16="http://schemas.microsoft.com/office/drawing/2014/main" val="1621046987"/>
                    </a:ext>
                  </a:extLst>
                </a:gridCol>
                <a:gridCol w="828000">
                  <a:extLst>
                    <a:ext uri="{9D8B030D-6E8A-4147-A177-3AD203B41FA5}">
                      <a16:colId xmlns:a16="http://schemas.microsoft.com/office/drawing/2014/main" val="896243094"/>
                    </a:ext>
                  </a:extLst>
                </a:gridCol>
              </a:tblGrid>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021781703"/>
                  </a:ext>
                </a:extLst>
              </a:tr>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2093312398"/>
                  </a:ext>
                </a:extLst>
              </a:tr>
              <a:tr h="828352">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rgbClr val="00B0F0"/>
                    </a:solidFill>
                  </a:tcPr>
                </a:tc>
                <a:tc>
                  <a:txBody>
                    <a:bodyPr/>
                    <a:lstStyle/>
                    <a:p>
                      <a:endParaRPr lang="en-GB" dirty="0"/>
                    </a:p>
                  </a:txBody>
                  <a:tcPr>
                    <a:solidFill>
                      <a:srgbClr val="00B0F0"/>
                    </a:solidFill>
                  </a:tcPr>
                </a:tc>
                <a:extLst>
                  <a:ext uri="{0D108BD9-81ED-4DB2-BD59-A6C34878D82A}">
                    <a16:rowId xmlns:a16="http://schemas.microsoft.com/office/drawing/2014/main" val="42648221"/>
                  </a:ext>
                </a:extLst>
              </a:tr>
              <a:tr h="828352">
                <a:tc>
                  <a:txBody>
                    <a:bodyPr/>
                    <a:lstStyle/>
                    <a:p>
                      <a:endParaRPr lang="en-GB"/>
                    </a:p>
                  </a:txBody>
                  <a:tcPr>
                    <a:solidFill>
                      <a:srgbClr val="00B0F0"/>
                    </a:solidFill>
                  </a:tcPr>
                </a:tc>
                <a:tc>
                  <a:txBody>
                    <a:bodyPr/>
                    <a:lstStyle/>
                    <a:p>
                      <a:endParaRPr lang="en-GB" dirty="0"/>
                    </a:p>
                  </a:txBody>
                  <a:tcPr>
                    <a:solidFill>
                      <a:srgbClr val="00B0F0"/>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474297069"/>
                  </a:ext>
                </a:extLst>
              </a:tr>
            </a:tbl>
          </a:graphicData>
        </a:graphic>
      </p:graphicFrame>
      <p:grpSp>
        <p:nvGrpSpPr>
          <p:cNvPr id="9" name="Group 8">
            <a:extLst>
              <a:ext uri="{FF2B5EF4-FFF2-40B4-BE49-F238E27FC236}">
                <a16:creationId xmlns:a16="http://schemas.microsoft.com/office/drawing/2014/main" id="{94812D3A-15E9-4F55-A018-C29DDFEC9CE3}"/>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D7CD812D-FB42-408C-8A58-A8E1F54E57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3B922E9-4255-46E2-A52C-F948555F3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18341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697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jewels have been halved incorrectly.</a:t>
            </a:r>
          </a:p>
          <a:p>
            <a:pPr algn="ctr"/>
            <a:r>
              <a:rPr lang="en-GB" sz="2000" b="1" dirty="0">
                <a:solidFill>
                  <a:schemeClr val="tx1"/>
                </a:solidFill>
                <a:latin typeface="Century Gothic" panose="020B0502020202020204" pitchFamily="34" charset="0"/>
              </a:rPr>
              <a:t>How many should be in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got your answer.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2F5C7D8A-5E33-4BAE-8C8B-F44F6AB62882}"/>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09AB5857-71A8-422C-871E-6A25083E24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E5E70DED-BDF8-4574-86DB-6779A4FB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 name="Picture 3">
            <a:extLst>
              <a:ext uri="{FF2B5EF4-FFF2-40B4-BE49-F238E27FC236}">
                <a16:creationId xmlns:a16="http://schemas.microsoft.com/office/drawing/2014/main" id="{ACE484C9-0B54-43C5-9797-F2A2DC98D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14" y="2144209"/>
            <a:ext cx="800102" cy="800102"/>
          </a:xfrm>
          <a:prstGeom prst="rect">
            <a:avLst/>
          </a:prstGeom>
        </p:spPr>
      </p:pic>
      <p:pic>
        <p:nvPicPr>
          <p:cNvPr id="6" name="Picture 5">
            <a:extLst>
              <a:ext uri="{FF2B5EF4-FFF2-40B4-BE49-F238E27FC236}">
                <a16:creationId xmlns:a16="http://schemas.microsoft.com/office/drawing/2014/main" id="{F1EFAB63-00E8-4961-8AFD-93519D1EF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49" y="3113588"/>
            <a:ext cx="800102" cy="800102"/>
          </a:xfrm>
          <a:prstGeom prst="rect">
            <a:avLst/>
          </a:prstGeom>
        </p:spPr>
      </p:pic>
      <p:pic>
        <p:nvPicPr>
          <p:cNvPr id="16" name="Picture 15">
            <a:extLst>
              <a:ext uri="{FF2B5EF4-FFF2-40B4-BE49-F238E27FC236}">
                <a16:creationId xmlns:a16="http://schemas.microsoft.com/office/drawing/2014/main" id="{23D47521-FBCA-4308-A0B9-55B255962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116" y="2720041"/>
            <a:ext cx="800102" cy="800102"/>
          </a:xfrm>
          <a:prstGeom prst="rect">
            <a:avLst/>
          </a:prstGeom>
        </p:spPr>
      </p:pic>
      <p:pic>
        <p:nvPicPr>
          <p:cNvPr id="18" name="Picture 17">
            <a:extLst>
              <a:ext uri="{FF2B5EF4-FFF2-40B4-BE49-F238E27FC236}">
                <a16:creationId xmlns:a16="http://schemas.microsoft.com/office/drawing/2014/main" id="{CC8F87DB-56B8-40E7-ABF7-0683ED6EC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819" y="1968429"/>
            <a:ext cx="800102" cy="800102"/>
          </a:xfrm>
          <a:prstGeom prst="rect">
            <a:avLst/>
          </a:prstGeom>
        </p:spPr>
      </p:pic>
      <p:pic>
        <p:nvPicPr>
          <p:cNvPr id="22" name="Picture 21">
            <a:extLst>
              <a:ext uri="{FF2B5EF4-FFF2-40B4-BE49-F238E27FC236}">
                <a16:creationId xmlns:a16="http://schemas.microsoft.com/office/drawing/2014/main" id="{AA466136-07A1-46EF-80DD-240FA620E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819" y="3508096"/>
            <a:ext cx="800102" cy="800102"/>
          </a:xfrm>
          <a:prstGeom prst="rect">
            <a:avLst/>
          </a:prstGeom>
        </p:spPr>
      </p:pic>
      <p:pic>
        <p:nvPicPr>
          <p:cNvPr id="23" name="Picture 22">
            <a:extLst>
              <a:ext uri="{FF2B5EF4-FFF2-40B4-BE49-F238E27FC236}">
                <a16:creationId xmlns:a16="http://schemas.microsoft.com/office/drawing/2014/main" id="{8F18977A-1FB9-4220-88FB-A7BBD1EF5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184990" y="2248600"/>
            <a:ext cx="800102" cy="800102"/>
          </a:xfrm>
          <a:prstGeom prst="rect">
            <a:avLst/>
          </a:prstGeom>
        </p:spPr>
      </p:pic>
      <p:pic>
        <p:nvPicPr>
          <p:cNvPr id="24" name="Picture 23">
            <a:extLst>
              <a:ext uri="{FF2B5EF4-FFF2-40B4-BE49-F238E27FC236}">
                <a16:creationId xmlns:a16="http://schemas.microsoft.com/office/drawing/2014/main" id="{866440AC-E913-4C34-ACDF-5FF0C6A7C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4979025" y="3217979"/>
            <a:ext cx="800102" cy="800102"/>
          </a:xfrm>
          <a:prstGeom prst="rect">
            <a:avLst/>
          </a:prstGeom>
        </p:spPr>
      </p:pic>
      <p:pic>
        <p:nvPicPr>
          <p:cNvPr id="25" name="Picture 24">
            <a:extLst>
              <a:ext uri="{FF2B5EF4-FFF2-40B4-BE49-F238E27FC236}">
                <a16:creationId xmlns:a16="http://schemas.microsoft.com/office/drawing/2014/main" id="{FEB462B7-C396-4AA1-AA18-073E50DDC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985092" y="2824432"/>
            <a:ext cx="800102" cy="800102"/>
          </a:xfrm>
          <a:prstGeom prst="rect">
            <a:avLst/>
          </a:prstGeom>
        </p:spPr>
      </p:pic>
      <p:pic>
        <p:nvPicPr>
          <p:cNvPr id="26" name="Picture 25">
            <a:extLst>
              <a:ext uri="{FF2B5EF4-FFF2-40B4-BE49-F238E27FC236}">
                <a16:creationId xmlns:a16="http://schemas.microsoft.com/office/drawing/2014/main" id="{652DEC17-83E3-468D-BF13-93A8297F3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6522795" y="2072820"/>
            <a:ext cx="800102" cy="800102"/>
          </a:xfrm>
          <a:prstGeom prst="rect">
            <a:avLst/>
          </a:prstGeom>
        </p:spPr>
      </p:pic>
      <p:pic>
        <p:nvPicPr>
          <p:cNvPr id="27" name="Picture 26">
            <a:extLst>
              <a:ext uri="{FF2B5EF4-FFF2-40B4-BE49-F238E27FC236}">
                <a16:creationId xmlns:a16="http://schemas.microsoft.com/office/drawing/2014/main" id="{5B6DE1A8-EBDB-4133-B118-D63AADA13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6522795" y="3612487"/>
            <a:ext cx="800102" cy="800102"/>
          </a:xfrm>
          <a:prstGeom prst="rect">
            <a:avLst/>
          </a:prstGeom>
        </p:spPr>
      </p:pic>
      <p:pic>
        <p:nvPicPr>
          <p:cNvPr id="33" name="Picture 32">
            <a:extLst>
              <a:ext uri="{FF2B5EF4-FFF2-40B4-BE49-F238E27FC236}">
                <a16:creationId xmlns:a16="http://schemas.microsoft.com/office/drawing/2014/main" id="{D2B1D2AB-CEEE-4BB4-9FC3-A24EF6E3E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7184336" y="2892368"/>
            <a:ext cx="800102" cy="800102"/>
          </a:xfrm>
          <a:prstGeom prst="rect">
            <a:avLst/>
          </a:prstGeom>
        </p:spPr>
      </p:pic>
      <p:pic>
        <p:nvPicPr>
          <p:cNvPr id="34" name="Picture 33">
            <a:extLst>
              <a:ext uri="{FF2B5EF4-FFF2-40B4-BE49-F238E27FC236}">
                <a16:creationId xmlns:a16="http://schemas.microsoft.com/office/drawing/2014/main" id="{A74911EF-D76D-4C3D-8459-298689A3C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560729" y="3949595"/>
            <a:ext cx="800102" cy="800102"/>
          </a:xfrm>
          <a:prstGeom prst="rect">
            <a:avLst/>
          </a:prstGeom>
        </p:spPr>
      </p:pic>
    </p:spTree>
    <p:extLst>
      <p:ext uri="{BB962C8B-B14F-4D97-AF65-F5344CB8AC3E}">
        <p14:creationId xmlns:p14="http://schemas.microsoft.com/office/powerpoint/2010/main" val="1176622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697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jewels have been halved incorrectly.</a:t>
            </a:r>
          </a:p>
          <a:p>
            <a:pPr algn="ctr"/>
            <a:r>
              <a:rPr lang="en-GB" sz="2000" b="1" dirty="0">
                <a:solidFill>
                  <a:schemeClr val="tx1"/>
                </a:solidFill>
                <a:latin typeface="Century Gothic" panose="020B0502020202020204" pitchFamily="34" charset="0"/>
              </a:rPr>
              <a:t>How many should be in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got your answer.</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a:t>
            </a:r>
            <a:r>
              <a:rPr lang="en-GB" sz="2000" b="1" spc="-150" dirty="0">
                <a:solidFill>
                  <a:schemeClr val="tx1"/>
                </a:solidFill>
                <a:latin typeface="Century Gothic" panose="020B0502020202020204" pitchFamily="34" charset="0"/>
              </a:rPr>
              <a:t>_______</a:t>
            </a:r>
            <a:r>
              <a:rPr lang="en-GB" sz="2000" b="1" dirty="0">
                <a:solidFill>
                  <a:schemeClr val="tx1"/>
                </a:solidFill>
                <a:latin typeface="Century Gothic" panose="020B0502020202020204" pitchFamily="34" charset="0"/>
              </a:rPr>
              <a:t>  jewels in total, so there should be </a:t>
            </a:r>
            <a:r>
              <a:rPr lang="en-GB" sz="2000" b="1" spc="-150" dirty="0">
                <a:solidFill>
                  <a:schemeClr val="tx1"/>
                </a:solidFill>
                <a:latin typeface="Century Gothic" panose="020B0502020202020204" pitchFamily="34" charset="0"/>
              </a:rPr>
              <a:t>_______</a:t>
            </a:r>
            <a:r>
              <a:rPr lang="en-GB" sz="2000" b="1" dirty="0">
                <a:solidFill>
                  <a:schemeClr val="tx1"/>
                </a:solidFill>
                <a:latin typeface="Century Gothic" panose="020B0502020202020204" pitchFamily="34" charset="0"/>
              </a:rPr>
              <a:t>  jewels in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2F5C7D8A-5E33-4BAE-8C8B-F44F6AB62882}"/>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09AB5857-71A8-422C-871E-6A25083E24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E5E70DED-BDF8-4574-86DB-6779A4FB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 name="Picture 3">
            <a:extLst>
              <a:ext uri="{FF2B5EF4-FFF2-40B4-BE49-F238E27FC236}">
                <a16:creationId xmlns:a16="http://schemas.microsoft.com/office/drawing/2014/main" id="{ACE484C9-0B54-43C5-9797-F2A2DC98D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14" y="2144209"/>
            <a:ext cx="800102" cy="800102"/>
          </a:xfrm>
          <a:prstGeom prst="rect">
            <a:avLst/>
          </a:prstGeom>
        </p:spPr>
      </p:pic>
      <p:pic>
        <p:nvPicPr>
          <p:cNvPr id="6" name="Picture 5">
            <a:extLst>
              <a:ext uri="{FF2B5EF4-FFF2-40B4-BE49-F238E27FC236}">
                <a16:creationId xmlns:a16="http://schemas.microsoft.com/office/drawing/2014/main" id="{F1EFAB63-00E8-4961-8AFD-93519D1EF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49" y="3113588"/>
            <a:ext cx="800102" cy="800102"/>
          </a:xfrm>
          <a:prstGeom prst="rect">
            <a:avLst/>
          </a:prstGeom>
        </p:spPr>
      </p:pic>
      <p:pic>
        <p:nvPicPr>
          <p:cNvPr id="16" name="Picture 15">
            <a:extLst>
              <a:ext uri="{FF2B5EF4-FFF2-40B4-BE49-F238E27FC236}">
                <a16:creationId xmlns:a16="http://schemas.microsoft.com/office/drawing/2014/main" id="{23D47521-FBCA-4308-A0B9-55B255962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116" y="2720041"/>
            <a:ext cx="800102" cy="800102"/>
          </a:xfrm>
          <a:prstGeom prst="rect">
            <a:avLst/>
          </a:prstGeom>
        </p:spPr>
      </p:pic>
      <p:pic>
        <p:nvPicPr>
          <p:cNvPr id="18" name="Picture 17">
            <a:extLst>
              <a:ext uri="{FF2B5EF4-FFF2-40B4-BE49-F238E27FC236}">
                <a16:creationId xmlns:a16="http://schemas.microsoft.com/office/drawing/2014/main" id="{CC8F87DB-56B8-40E7-ABF7-0683ED6EC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819" y="1968429"/>
            <a:ext cx="800102" cy="800102"/>
          </a:xfrm>
          <a:prstGeom prst="rect">
            <a:avLst/>
          </a:prstGeom>
        </p:spPr>
      </p:pic>
      <p:pic>
        <p:nvPicPr>
          <p:cNvPr id="22" name="Picture 21">
            <a:extLst>
              <a:ext uri="{FF2B5EF4-FFF2-40B4-BE49-F238E27FC236}">
                <a16:creationId xmlns:a16="http://schemas.microsoft.com/office/drawing/2014/main" id="{AA466136-07A1-46EF-80DD-240FA620E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819" y="3508096"/>
            <a:ext cx="800102" cy="800102"/>
          </a:xfrm>
          <a:prstGeom prst="rect">
            <a:avLst/>
          </a:prstGeom>
        </p:spPr>
      </p:pic>
      <p:pic>
        <p:nvPicPr>
          <p:cNvPr id="23" name="Picture 22">
            <a:extLst>
              <a:ext uri="{FF2B5EF4-FFF2-40B4-BE49-F238E27FC236}">
                <a16:creationId xmlns:a16="http://schemas.microsoft.com/office/drawing/2014/main" id="{8F18977A-1FB9-4220-88FB-A7BBD1EF5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184990" y="2248600"/>
            <a:ext cx="800102" cy="800102"/>
          </a:xfrm>
          <a:prstGeom prst="rect">
            <a:avLst/>
          </a:prstGeom>
        </p:spPr>
      </p:pic>
      <p:pic>
        <p:nvPicPr>
          <p:cNvPr id="24" name="Picture 23">
            <a:extLst>
              <a:ext uri="{FF2B5EF4-FFF2-40B4-BE49-F238E27FC236}">
                <a16:creationId xmlns:a16="http://schemas.microsoft.com/office/drawing/2014/main" id="{866440AC-E913-4C34-ACDF-5FF0C6A7C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4979025" y="3217979"/>
            <a:ext cx="800102" cy="800102"/>
          </a:xfrm>
          <a:prstGeom prst="rect">
            <a:avLst/>
          </a:prstGeom>
        </p:spPr>
      </p:pic>
      <p:pic>
        <p:nvPicPr>
          <p:cNvPr id="25" name="Picture 24">
            <a:extLst>
              <a:ext uri="{FF2B5EF4-FFF2-40B4-BE49-F238E27FC236}">
                <a16:creationId xmlns:a16="http://schemas.microsoft.com/office/drawing/2014/main" id="{FEB462B7-C396-4AA1-AA18-073E50DDC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985092" y="2824432"/>
            <a:ext cx="800102" cy="800102"/>
          </a:xfrm>
          <a:prstGeom prst="rect">
            <a:avLst/>
          </a:prstGeom>
        </p:spPr>
      </p:pic>
      <p:pic>
        <p:nvPicPr>
          <p:cNvPr id="26" name="Picture 25">
            <a:extLst>
              <a:ext uri="{FF2B5EF4-FFF2-40B4-BE49-F238E27FC236}">
                <a16:creationId xmlns:a16="http://schemas.microsoft.com/office/drawing/2014/main" id="{652DEC17-83E3-468D-BF13-93A8297F3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6522795" y="2072820"/>
            <a:ext cx="800102" cy="800102"/>
          </a:xfrm>
          <a:prstGeom prst="rect">
            <a:avLst/>
          </a:prstGeom>
        </p:spPr>
      </p:pic>
      <p:pic>
        <p:nvPicPr>
          <p:cNvPr id="27" name="Picture 26">
            <a:extLst>
              <a:ext uri="{FF2B5EF4-FFF2-40B4-BE49-F238E27FC236}">
                <a16:creationId xmlns:a16="http://schemas.microsoft.com/office/drawing/2014/main" id="{5B6DE1A8-EBDB-4133-B118-D63AADA13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6522795" y="3612487"/>
            <a:ext cx="800102" cy="800102"/>
          </a:xfrm>
          <a:prstGeom prst="rect">
            <a:avLst/>
          </a:prstGeom>
        </p:spPr>
      </p:pic>
      <p:pic>
        <p:nvPicPr>
          <p:cNvPr id="33" name="Picture 32">
            <a:extLst>
              <a:ext uri="{FF2B5EF4-FFF2-40B4-BE49-F238E27FC236}">
                <a16:creationId xmlns:a16="http://schemas.microsoft.com/office/drawing/2014/main" id="{D2B1D2AB-CEEE-4BB4-9FC3-A24EF6E3E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7184336" y="2892368"/>
            <a:ext cx="800102" cy="800102"/>
          </a:xfrm>
          <a:prstGeom prst="rect">
            <a:avLst/>
          </a:prstGeom>
        </p:spPr>
      </p:pic>
      <p:pic>
        <p:nvPicPr>
          <p:cNvPr id="34" name="Picture 33">
            <a:extLst>
              <a:ext uri="{FF2B5EF4-FFF2-40B4-BE49-F238E27FC236}">
                <a16:creationId xmlns:a16="http://schemas.microsoft.com/office/drawing/2014/main" id="{A74911EF-D76D-4C3D-8459-298689A3C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560729" y="3949595"/>
            <a:ext cx="800102" cy="800102"/>
          </a:xfrm>
          <a:prstGeom prst="rect">
            <a:avLst/>
          </a:prstGeom>
        </p:spPr>
      </p:pic>
    </p:spTree>
    <p:extLst>
      <p:ext uri="{BB962C8B-B14F-4D97-AF65-F5344CB8AC3E}">
        <p14:creationId xmlns:p14="http://schemas.microsoft.com/office/powerpoint/2010/main" val="86312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697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jewels have been halved incorrectly.</a:t>
            </a:r>
          </a:p>
          <a:p>
            <a:pPr algn="ctr"/>
            <a:r>
              <a:rPr lang="en-GB" sz="2000" b="1" dirty="0">
                <a:solidFill>
                  <a:schemeClr val="tx1"/>
                </a:solidFill>
                <a:latin typeface="Century Gothic" panose="020B0502020202020204" pitchFamily="34" charset="0"/>
              </a:rPr>
              <a:t>How many should be in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got your answer.</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There are </a:t>
            </a:r>
            <a:r>
              <a:rPr lang="en-GB" sz="2000" b="1" u="sng" spc="-150" dirty="0">
                <a:solidFill>
                  <a:srgbClr val="FF0000"/>
                </a:solidFill>
                <a:latin typeface="Century Gothic" panose="020B0502020202020204" pitchFamily="34" charset="0"/>
              </a:rPr>
              <a:t>12</a:t>
            </a:r>
            <a:r>
              <a:rPr lang="en-GB" sz="2000" b="1" spc="-150" dirty="0">
                <a:solidFill>
                  <a:srgbClr val="FF0000"/>
                </a:solidFill>
                <a:latin typeface="Century Gothic" panose="020B0502020202020204" pitchFamily="34" charset="0"/>
              </a:rPr>
              <a:t> </a:t>
            </a:r>
            <a:r>
              <a:rPr lang="en-GB" sz="2000" b="1" dirty="0">
                <a:solidFill>
                  <a:srgbClr val="FF0000"/>
                </a:solidFill>
                <a:latin typeface="Century Gothic" panose="020B0502020202020204" pitchFamily="34" charset="0"/>
              </a:rPr>
              <a:t> jewels in total, so there should be </a:t>
            </a:r>
            <a:r>
              <a:rPr lang="en-GB" sz="2000" b="1" u="sng" dirty="0">
                <a:solidFill>
                  <a:srgbClr val="FF0000"/>
                </a:solidFill>
                <a:latin typeface="Century Gothic" panose="020B0502020202020204" pitchFamily="34" charset="0"/>
              </a:rPr>
              <a:t>6</a:t>
            </a:r>
            <a:r>
              <a:rPr lang="en-GB" sz="2000" b="1" dirty="0">
                <a:solidFill>
                  <a:srgbClr val="FF0000"/>
                </a:solidFill>
                <a:latin typeface="Century Gothic" panose="020B0502020202020204" pitchFamily="34" charset="0"/>
              </a:rPr>
              <a:t> jewels in each group.</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2F5C7D8A-5E33-4BAE-8C8B-F44F6AB62882}"/>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09AB5857-71A8-422C-871E-6A25083E24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E5E70DED-BDF8-4574-86DB-6779A4FB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 name="Picture 3">
            <a:extLst>
              <a:ext uri="{FF2B5EF4-FFF2-40B4-BE49-F238E27FC236}">
                <a16:creationId xmlns:a16="http://schemas.microsoft.com/office/drawing/2014/main" id="{ACE484C9-0B54-43C5-9797-F2A2DC98D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14" y="2144209"/>
            <a:ext cx="800102" cy="800102"/>
          </a:xfrm>
          <a:prstGeom prst="rect">
            <a:avLst/>
          </a:prstGeom>
        </p:spPr>
      </p:pic>
      <p:pic>
        <p:nvPicPr>
          <p:cNvPr id="6" name="Picture 5">
            <a:extLst>
              <a:ext uri="{FF2B5EF4-FFF2-40B4-BE49-F238E27FC236}">
                <a16:creationId xmlns:a16="http://schemas.microsoft.com/office/drawing/2014/main" id="{F1EFAB63-00E8-4961-8AFD-93519D1EF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49" y="3113588"/>
            <a:ext cx="800102" cy="800102"/>
          </a:xfrm>
          <a:prstGeom prst="rect">
            <a:avLst/>
          </a:prstGeom>
        </p:spPr>
      </p:pic>
      <p:pic>
        <p:nvPicPr>
          <p:cNvPr id="16" name="Picture 15">
            <a:extLst>
              <a:ext uri="{FF2B5EF4-FFF2-40B4-BE49-F238E27FC236}">
                <a16:creationId xmlns:a16="http://schemas.microsoft.com/office/drawing/2014/main" id="{23D47521-FBCA-4308-A0B9-55B255962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116" y="2720041"/>
            <a:ext cx="800102" cy="800102"/>
          </a:xfrm>
          <a:prstGeom prst="rect">
            <a:avLst/>
          </a:prstGeom>
        </p:spPr>
      </p:pic>
      <p:pic>
        <p:nvPicPr>
          <p:cNvPr id="18" name="Picture 17">
            <a:extLst>
              <a:ext uri="{FF2B5EF4-FFF2-40B4-BE49-F238E27FC236}">
                <a16:creationId xmlns:a16="http://schemas.microsoft.com/office/drawing/2014/main" id="{CC8F87DB-56B8-40E7-ABF7-0683ED6EC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819" y="1968429"/>
            <a:ext cx="800102" cy="800102"/>
          </a:xfrm>
          <a:prstGeom prst="rect">
            <a:avLst/>
          </a:prstGeom>
        </p:spPr>
      </p:pic>
      <p:pic>
        <p:nvPicPr>
          <p:cNvPr id="22" name="Picture 21">
            <a:extLst>
              <a:ext uri="{FF2B5EF4-FFF2-40B4-BE49-F238E27FC236}">
                <a16:creationId xmlns:a16="http://schemas.microsoft.com/office/drawing/2014/main" id="{AA466136-07A1-46EF-80DD-240FA620E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819" y="3508096"/>
            <a:ext cx="800102" cy="800102"/>
          </a:xfrm>
          <a:prstGeom prst="rect">
            <a:avLst/>
          </a:prstGeom>
        </p:spPr>
      </p:pic>
      <p:pic>
        <p:nvPicPr>
          <p:cNvPr id="23" name="Picture 22">
            <a:extLst>
              <a:ext uri="{FF2B5EF4-FFF2-40B4-BE49-F238E27FC236}">
                <a16:creationId xmlns:a16="http://schemas.microsoft.com/office/drawing/2014/main" id="{8F18977A-1FB9-4220-88FB-A7BBD1EF5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184990" y="2248600"/>
            <a:ext cx="800102" cy="800102"/>
          </a:xfrm>
          <a:prstGeom prst="rect">
            <a:avLst/>
          </a:prstGeom>
        </p:spPr>
      </p:pic>
      <p:pic>
        <p:nvPicPr>
          <p:cNvPr id="24" name="Picture 23">
            <a:extLst>
              <a:ext uri="{FF2B5EF4-FFF2-40B4-BE49-F238E27FC236}">
                <a16:creationId xmlns:a16="http://schemas.microsoft.com/office/drawing/2014/main" id="{866440AC-E913-4C34-ACDF-5FF0C6A7C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4979025" y="3217979"/>
            <a:ext cx="800102" cy="800102"/>
          </a:xfrm>
          <a:prstGeom prst="rect">
            <a:avLst/>
          </a:prstGeom>
        </p:spPr>
      </p:pic>
      <p:pic>
        <p:nvPicPr>
          <p:cNvPr id="25" name="Picture 24">
            <a:extLst>
              <a:ext uri="{FF2B5EF4-FFF2-40B4-BE49-F238E27FC236}">
                <a16:creationId xmlns:a16="http://schemas.microsoft.com/office/drawing/2014/main" id="{FEB462B7-C396-4AA1-AA18-073E50DDC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985092" y="2824432"/>
            <a:ext cx="800102" cy="800102"/>
          </a:xfrm>
          <a:prstGeom prst="rect">
            <a:avLst/>
          </a:prstGeom>
        </p:spPr>
      </p:pic>
      <p:pic>
        <p:nvPicPr>
          <p:cNvPr id="26" name="Picture 25">
            <a:extLst>
              <a:ext uri="{FF2B5EF4-FFF2-40B4-BE49-F238E27FC236}">
                <a16:creationId xmlns:a16="http://schemas.microsoft.com/office/drawing/2014/main" id="{652DEC17-83E3-468D-BF13-93A8297F3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6522795" y="2072820"/>
            <a:ext cx="800102" cy="800102"/>
          </a:xfrm>
          <a:prstGeom prst="rect">
            <a:avLst/>
          </a:prstGeom>
        </p:spPr>
      </p:pic>
      <p:pic>
        <p:nvPicPr>
          <p:cNvPr id="27" name="Picture 26">
            <a:extLst>
              <a:ext uri="{FF2B5EF4-FFF2-40B4-BE49-F238E27FC236}">
                <a16:creationId xmlns:a16="http://schemas.microsoft.com/office/drawing/2014/main" id="{5B6DE1A8-EBDB-4133-B118-D63AADA13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6522795" y="3612487"/>
            <a:ext cx="800102" cy="800102"/>
          </a:xfrm>
          <a:prstGeom prst="rect">
            <a:avLst/>
          </a:prstGeom>
        </p:spPr>
      </p:pic>
      <p:pic>
        <p:nvPicPr>
          <p:cNvPr id="33" name="Picture 32">
            <a:extLst>
              <a:ext uri="{FF2B5EF4-FFF2-40B4-BE49-F238E27FC236}">
                <a16:creationId xmlns:a16="http://schemas.microsoft.com/office/drawing/2014/main" id="{D2B1D2AB-CEEE-4BB4-9FC3-A24EF6E3E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7184336" y="2892368"/>
            <a:ext cx="800102" cy="800102"/>
          </a:xfrm>
          <a:prstGeom prst="rect">
            <a:avLst/>
          </a:prstGeom>
        </p:spPr>
      </p:pic>
      <p:pic>
        <p:nvPicPr>
          <p:cNvPr id="34" name="Picture 33">
            <a:extLst>
              <a:ext uri="{FF2B5EF4-FFF2-40B4-BE49-F238E27FC236}">
                <a16:creationId xmlns:a16="http://schemas.microsoft.com/office/drawing/2014/main" id="{A74911EF-D76D-4C3D-8459-298689A3C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0887">
            <a:off x="5560729" y="3949595"/>
            <a:ext cx="800102" cy="800102"/>
          </a:xfrm>
          <a:prstGeom prst="rect">
            <a:avLst/>
          </a:prstGeom>
        </p:spPr>
      </p:pic>
    </p:spTree>
    <p:extLst>
      <p:ext uri="{BB962C8B-B14F-4D97-AF65-F5344CB8AC3E}">
        <p14:creationId xmlns:p14="http://schemas.microsoft.com/office/powerpoint/2010/main" val="234283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2 – Fractions – Halving a Quantity</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(1F1a) </a:t>
            </a:r>
            <a:r>
              <a:rPr lang="en-GB" sz="1200" b="1" u="sng" dirty="0">
                <a:latin typeface="Century Gothic" panose="020B0502020202020204" pitchFamily="34" charset="0"/>
                <a:hlinkClick r:id="rId3"/>
              </a:rPr>
              <a:t>Recognise, find and name a half as one of two equal parts of an object, shape or quantity</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1: (1M1) </a:t>
            </a:r>
            <a:r>
              <a:rPr lang="en-GB" sz="1200" b="1" dirty="0">
                <a:solidFill>
                  <a:schemeClr val="tx1"/>
                </a:solidFill>
                <a:latin typeface="Century Gothic" panose="020B0502020202020204" pitchFamily="34" charset="0"/>
                <a:hlinkClick r:id="rId4"/>
              </a:rPr>
              <a:t>Compare, describe and solve practical problems for lengths and heights [for example, long/short, longer/shorter, tall/short, double/half]</a:t>
            </a: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1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11" name="Group 10">
            <a:extLst>
              <a:ext uri="{FF2B5EF4-FFF2-40B4-BE49-F238E27FC236}">
                <a16:creationId xmlns:a16="http://schemas.microsoft.com/office/drawing/2014/main" id="{1FC51ED9-87A1-4F7F-B57D-C4C142111D9D}"/>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4E769E10-839C-48D7-8D90-353EEB75107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4C534F2-907E-4BED-9243-43F2CB823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697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Ayesha has read half of the books in her class library.</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16 books in her class library.</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books has she read?</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counters or draw a picture to help you.</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2F5C7D8A-5E33-4BAE-8C8B-F44F6AB62882}"/>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09AB5857-71A8-422C-871E-6A25083E24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E5E70DED-BDF8-4574-86DB-6779A4FB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 name="Picture 3">
            <a:extLst>
              <a:ext uri="{FF2B5EF4-FFF2-40B4-BE49-F238E27FC236}">
                <a16:creationId xmlns:a16="http://schemas.microsoft.com/office/drawing/2014/main" id="{5AC697FA-1995-4BD4-B91B-B9C2D74D80D7}"/>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0413" y="3932581"/>
            <a:ext cx="2486880" cy="1964635"/>
          </a:xfrm>
          <a:prstGeom prst="rect">
            <a:avLst/>
          </a:prstGeom>
        </p:spPr>
      </p:pic>
    </p:spTree>
    <p:extLst>
      <p:ext uri="{BB962C8B-B14F-4D97-AF65-F5344CB8AC3E}">
        <p14:creationId xmlns:p14="http://schemas.microsoft.com/office/powerpoint/2010/main" val="8384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697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Ayesha has read half of the books in her class library.</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16 books in her class library.</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many books has she read?</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counters or draw a picture to help you.</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She has read 8 books.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2F5C7D8A-5E33-4BAE-8C8B-F44F6AB62882}"/>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09AB5857-71A8-422C-871E-6A25083E24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E5E70DED-BDF8-4574-86DB-6779A4FBF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 name="Picture 3">
            <a:extLst>
              <a:ext uri="{FF2B5EF4-FFF2-40B4-BE49-F238E27FC236}">
                <a16:creationId xmlns:a16="http://schemas.microsoft.com/office/drawing/2014/main" id="{5AC697FA-1995-4BD4-B91B-B9C2D74D80D7}"/>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0413" y="3932581"/>
            <a:ext cx="2486880" cy="1964635"/>
          </a:xfrm>
          <a:prstGeom prst="rect">
            <a:avLst/>
          </a:prstGeom>
        </p:spPr>
      </p:pic>
      <p:sp>
        <p:nvSpPr>
          <p:cNvPr id="9" name="Oval 8">
            <a:extLst>
              <a:ext uri="{FF2B5EF4-FFF2-40B4-BE49-F238E27FC236}">
                <a16:creationId xmlns:a16="http://schemas.microsoft.com/office/drawing/2014/main" id="{8A8EE444-B3C1-497D-AD1C-80C7B2AA5827}"/>
              </a:ext>
            </a:extLst>
          </p:cNvPr>
          <p:cNvSpPr/>
          <p:nvPr/>
        </p:nvSpPr>
        <p:spPr>
          <a:xfrm>
            <a:off x="321574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199999E-F103-4FB2-9479-555ECF926C76}"/>
              </a:ext>
            </a:extLst>
          </p:cNvPr>
          <p:cNvSpPr/>
          <p:nvPr/>
        </p:nvSpPr>
        <p:spPr>
          <a:xfrm>
            <a:off x="426318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28DF5B0-63D1-4AAF-83E0-664C32A176AF}"/>
              </a:ext>
            </a:extLst>
          </p:cNvPr>
          <p:cNvSpPr/>
          <p:nvPr/>
        </p:nvSpPr>
        <p:spPr>
          <a:xfrm>
            <a:off x="373946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6ACBEA1-D883-4F90-81A9-06E974E89E0E}"/>
              </a:ext>
            </a:extLst>
          </p:cNvPr>
          <p:cNvSpPr/>
          <p:nvPr/>
        </p:nvSpPr>
        <p:spPr>
          <a:xfrm>
            <a:off x="583434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E1B55AB-9C23-42C3-BF01-93C64B2D7091}"/>
              </a:ext>
            </a:extLst>
          </p:cNvPr>
          <p:cNvSpPr/>
          <p:nvPr/>
        </p:nvSpPr>
        <p:spPr>
          <a:xfrm>
            <a:off x="6881777"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0141BF4-E131-4200-9BC6-96A6E33710B8}"/>
              </a:ext>
            </a:extLst>
          </p:cNvPr>
          <p:cNvSpPr/>
          <p:nvPr/>
        </p:nvSpPr>
        <p:spPr>
          <a:xfrm>
            <a:off x="635806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03B2BD8-44FE-4F55-8CD0-42F08B127D78}"/>
              </a:ext>
            </a:extLst>
          </p:cNvPr>
          <p:cNvSpPr/>
          <p:nvPr/>
        </p:nvSpPr>
        <p:spPr>
          <a:xfrm>
            <a:off x="531062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0FB5552-156D-41A0-B425-0E90CEE31CCB}"/>
              </a:ext>
            </a:extLst>
          </p:cNvPr>
          <p:cNvSpPr/>
          <p:nvPr/>
        </p:nvSpPr>
        <p:spPr>
          <a:xfrm>
            <a:off x="4786900" y="4499115"/>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B940F17-830E-4A47-A76E-A052E611C688}"/>
              </a:ext>
            </a:extLst>
          </p:cNvPr>
          <p:cNvSpPr/>
          <p:nvPr/>
        </p:nvSpPr>
        <p:spPr>
          <a:xfrm>
            <a:off x="322236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734A6B0-9029-4D72-B201-209211ECDE73}"/>
              </a:ext>
            </a:extLst>
          </p:cNvPr>
          <p:cNvSpPr/>
          <p:nvPr/>
        </p:nvSpPr>
        <p:spPr>
          <a:xfrm>
            <a:off x="426980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D782A15-CD1B-4466-A6F1-EEFE6BD94BE7}"/>
              </a:ext>
            </a:extLst>
          </p:cNvPr>
          <p:cNvSpPr/>
          <p:nvPr/>
        </p:nvSpPr>
        <p:spPr>
          <a:xfrm>
            <a:off x="374608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79F921A-184B-4DAC-85E8-2B280DC5CE38}"/>
              </a:ext>
            </a:extLst>
          </p:cNvPr>
          <p:cNvSpPr/>
          <p:nvPr/>
        </p:nvSpPr>
        <p:spPr>
          <a:xfrm>
            <a:off x="584096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69E4909-B2AF-45FA-9300-213B9640BDE3}"/>
              </a:ext>
            </a:extLst>
          </p:cNvPr>
          <p:cNvSpPr/>
          <p:nvPr/>
        </p:nvSpPr>
        <p:spPr>
          <a:xfrm>
            <a:off x="6888405"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9A1EE40-6270-46C6-88CF-51156906E1FA}"/>
              </a:ext>
            </a:extLst>
          </p:cNvPr>
          <p:cNvSpPr/>
          <p:nvPr/>
        </p:nvSpPr>
        <p:spPr>
          <a:xfrm>
            <a:off x="636468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67E4E00-4C92-4CC3-82A5-40FEF43A949E}"/>
              </a:ext>
            </a:extLst>
          </p:cNvPr>
          <p:cNvSpPr/>
          <p:nvPr/>
        </p:nvSpPr>
        <p:spPr>
          <a:xfrm>
            <a:off x="531724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16CA61C-2A0C-4D0B-8B4B-A4D1B1CFC0EB}"/>
              </a:ext>
            </a:extLst>
          </p:cNvPr>
          <p:cNvSpPr/>
          <p:nvPr/>
        </p:nvSpPr>
        <p:spPr>
          <a:xfrm>
            <a:off x="4793528" y="5168350"/>
            <a:ext cx="331305" cy="3445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29C0FBD-750B-4112-8073-9C273A21DF6F}"/>
              </a:ext>
            </a:extLst>
          </p:cNvPr>
          <p:cNvSpPr/>
          <p:nvPr/>
        </p:nvSpPr>
        <p:spPr>
          <a:xfrm>
            <a:off x="2883844" y="4916558"/>
            <a:ext cx="4572000" cy="848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9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2 – Fractions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tx1"/>
                </a:solidFill>
                <a:latin typeface="Century Gothic" panose="020B0502020202020204" pitchFamily="34" charset="0"/>
              </a:rPr>
              <a:t>Step 2: Halving a Quantity</a:t>
            </a:r>
            <a:endParaRPr lang="en-GB" sz="12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4AC7EDE3-701C-4C12-9210-054757BC22C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0E77A65-F53C-4B80-A94D-B47FD494B86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8CB7CE0-4839-4E6C-97B6-094E3100C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3FCFFE-D333-493D-BB81-AB82E35FB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shapes.</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will you decide where each shape should go?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1ABE0DCE-F19C-4A20-9825-741C7B6953A8}"/>
              </a:ext>
            </a:extLst>
          </p:cNvPr>
          <p:cNvGraphicFramePr>
            <a:graphicFrameLocks noGrp="1"/>
          </p:cNvGraphicFramePr>
          <p:nvPr>
            <p:extLst>
              <p:ext uri="{D42A27DB-BD31-4B8C-83A1-F6EECF244321}">
                <p14:modId xmlns:p14="http://schemas.microsoft.com/office/powerpoint/2010/main" val="1682104777"/>
              </p:ext>
            </p:extLst>
          </p:nvPr>
        </p:nvGraphicFramePr>
        <p:xfrm>
          <a:off x="914400" y="1272984"/>
          <a:ext cx="7315200" cy="295656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3857940701"/>
                    </a:ext>
                  </a:extLst>
                </a:gridCol>
                <a:gridCol w="3657600">
                  <a:extLst>
                    <a:ext uri="{9D8B030D-6E8A-4147-A177-3AD203B41FA5}">
                      <a16:colId xmlns:a16="http://schemas.microsoft.com/office/drawing/2014/main" val="976993676"/>
                    </a:ext>
                  </a:extLst>
                </a:gridCol>
              </a:tblGrid>
              <a:tr h="365760">
                <a:tc>
                  <a:txBody>
                    <a:bodyPr/>
                    <a:lstStyle/>
                    <a:p>
                      <a:pPr algn="ctr"/>
                      <a:r>
                        <a:rPr lang="en-GB" sz="2000" b="1" dirty="0">
                          <a:solidFill>
                            <a:schemeClr val="tx1"/>
                          </a:solidFill>
                          <a:latin typeface="Century Gothic" panose="020B0502020202020204" pitchFamily="34" charset="0"/>
                        </a:rPr>
                        <a:t>Half</a:t>
                      </a:r>
                      <a:endParaRPr lang="en-US" sz="2000" b="1" dirty="0">
                        <a:solidFill>
                          <a:schemeClr val="tx1"/>
                        </a:solidFill>
                        <a:latin typeface="Century Gothic" panose="020B0502020202020204" pitchFamily="34" charset="0"/>
                      </a:endParaRPr>
                    </a:p>
                  </a:txBody>
                  <a:tcPr anchor="ctr">
                    <a:solidFill>
                      <a:schemeClr val="bg1"/>
                    </a:solidFill>
                  </a:tcPr>
                </a:tc>
                <a:tc>
                  <a:txBody>
                    <a:bodyPr/>
                    <a:lstStyle/>
                    <a:p>
                      <a:pPr algn="ctr"/>
                      <a:r>
                        <a:rPr lang="en-GB" sz="2000" b="1" dirty="0">
                          <a:solidFill>
                            <a:schemeClr val="tx1"/>
                          </a:solidFill>
                          <a:latin typeface="Century Gothic" panose="020B0502020202020204" pitchFamily="34" charset="0"/>
                        </a:rPr>
                        <a:t>Not a Half</a:t>
                      </a:r>
                      <a:endParaRPr lang="en-US" sz="2000" b="1" dirty="0">
                        <a:solidFill>
                          <a:schemeClr val="tx1"/>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912123139"/>
                  </a:ext>
                </a:extLst>
              </a:tr>
              <a:tr h="2560320">
                <a:tc>
                  <a:txBody>
                    <a:bodyPr/>
                    <a:lstStyle/>
                    <a:p>
                      <a:pPr algn="ctr"/>
                      <a:endParaRPr lang="en-US" sz="1800" b="1" dirty="0">
                        <a:solidFill>
                          <a:schemeClr val="bg2">
                            <a:lumMod val="25000"/>
                          </a:schemeClr>
                        </a:solidFill>
                        <a:latin typeface="Century Gothic" panose="020B0502020202020204" pitchFamily="34" charset="0"/>
                      </a:endParaRPr>
                    </a:p>
                  </a:txBody>
                  <a:tcPr anchor="ctr">
                    <a:solidFill>
                      <a:schemeClr val="bg1"/>
                    </a:solidFill>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743421286"/>
                  </a:ext>
                </a:extLst>
              </a:tr>
            </a:tbl>
          </a:graphicData>
        </a:graphic>
      </p:graphicFrame>
      <p:sp>
        <p:nvSpPr>
          <p:cNvPr id="3" name="Heart 2">
            <a:extLst>
              <a:ext uri="{FF2B5EF4-FFF2-40B4-BE49-F238E27FC236}">
                <a16:creationId xmlns:a16="http://schemas.microsoft.com/office/drawing/2014/main" id="{2C666E90-808D-43E6-9B04-4DD8F1EC09EB}"/>
              </a:ext>
            </a:extLst>
          </p:cNvPr>
          <p:cNvSpPr/>
          <p:nvPr/>
        </p:nvSpPr>
        <p:spPr>
          <a:xfrm>
            <a:off x="7515259" y="5178835"/>
            <a:ext cx="1098528" cy="899329"/>
          </a:xfrm>
          <a:prstGeom prst="heart">
            <a:avLst/>
          </a:prstGeom>
          <a:solidFill>
            <a:srgbClr val="FF3F3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AC7B8C1-6D79-4385-A926-7B89B5440899}"/>
              </a:ext>
            </a:extLst>
          </p:cNvPr>
          <p:cNvCxnSpPr>
            <a:cxnSpLocks/>
          </p:cNvCxnSpPr>
          <p:nvPr/>
        </p:nvCxnSpPr>
        <p:spPr>
          <a:xfrm flipV="1">
            <a:off x="8077957" y="5403668"/>
            <a:ext cx="0" cy="674496"/>
          </a:xfrm>
          <a:prstGeom prst="line">
            <a:avLst/>
          </a:prstGeom>
          <a:ln w="3810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A00AC90-7D2D-43CE-9546-9A732177534F}"/>
              </a:ext>
            </a:extLst>
          </p:cNvPr>
          <p:cNvSpPr/>
          <p:nvPr/>
        </p:nvSpPr>
        <p:spPr>
          <a:xfrm>
            <a:off x="4864086" y="5249077"/>
            <a:ext cx="871705" cy="84393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9D7A58E-E09E-4D2D-89CB-04AEBE1FA8AE}"/>
              </a:ext>
            </a:extLst>
          </p:cNvPr>
          <p:cNvCxnSpPr>
            <a:cxnSpLocks/>
            <a:endCxn id="7" idx="0"/>
          </p:cNvCxnSpPr>
          <p:nvPr/>
        </p:nvCxnSpPr>
        <p:spPr>
          <a:xfrm flipH="1" flipV="1">
            <a:off x="5299939" y="5249077"/>
            <a:ext cx="9422" cy="843936"/>
          </a:xfrm>
          <a:prstGeom prst="line">
            <a:avLst/>
          </a:prstGeom>
          <a:ln w="38100"/>
        </p:spPr>
        <p:style>
          <a:lnRef idx="1">
            <a:schemeClr val="dk1"/>
          </a:lnRef>
          <a:fillRef idx="0">
            <a:schemeClr val="dk1"/>
          </a:fillRef>
          <a:effectRef idx="0">
            <a:schemeClr val="dk1"/>
          </a:effectRef>
          <a:fontRef idx="minor">
            <a:schemeClr val="tx1"/>
          </a:fontRef>
        </p:style>
      </p:cxnSp>
      <p:sp>
        <p:nvSpPr>
          <p:cNvPr id="22" name="Isosceles Triangle 21">
            <a:extLst>
              <a:ext uri="{FF2B5EF4-FFF2-40B4-BE49-F238E27FC236}">
                <a16:creationId xmlns:a16="http://schemas.microsoft.com/office/drawing/2014/main" id="{C233AD60-24F8-438D-909E-A755DC5AF707}"/>
              </a:ext>
            </a:extLst>
          </p:cNvPr>
          <p:cNvSpPr/>
          <p:nvPr/>
        </p:nvSpPr>
        <p:spPr>
          <a:xfrm>
            <a:off x="3238295" y="4967256"/>
            <a:ext cx="1183260" cy="955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9D46601-EEDE-469D-A10A-3B190DD599A1}"/>
              </a:ext>
            </a:extLst>
          </p:cNvPr>
          <p:cNvCxnSpPr>
            <a:cxnSpLocks/>
          </p:cNvCxnSpPr>
          <p:nvPr/>
        </p:nvCxnSpPr>
        <p:spPr>
          <a:xfrm>
            <a:off x="3440898" y="5628500"/>
            <a:ext cx="808756" cy="0"/>
          </a:xfrm>
          <a:prstGeom prst="line">
            <a:avLst/>
          </a:prstGeom>
          <a:ln w="38100"/>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A1379202-BDBD-451D-A021-884BB110BA39}"/>
              </a:ext>
            </a:extLst>
          </p:cNvPr>
          <p:cNvSpPr/>
          <p:nvPr/>
        </p:nvSpPr>
        <p:spPr>
          <a:xfrm>
            <a:off x="529561" y="5094003"/>
            <a:ext cx="852602" cy="8287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5DE8D9-E7DE-4580-8B20-EFDB04E79799}"/>
              </a:ext>
            </a:extLst>
          </p:cNvPr>
          <p:cNvCxnSpPr>
            <a:cxnSpLocks/>
            <a:stCxn id="30" idx="3"/>
            <a:endCxn id="30" idx="6"/>
          </p:cNvCxnSpPr>
          <p:nvPr/>
        </p:nvCxnSpPr>
        <p:spPr>
          <a:xfrm flipV="1">
            <a:off x="654422" y="5508390"/>
            <a:ext cx="727741" cy="293015"/>
          </a:xfrm>
          <a:prstGeom prst="line">
            <a:avLst/>
          </a:prstGeom>
          <a:ln w="38100"/>
        </p:spPr>
        <p:style>
          <a:lnRef idx="1">
            <a:schemeClr val="dk1"/>
          </a:lnRef>
          <a:fillRef idx="0">
            <a:schemeClr val="dk1"/>
          </a:fillRef>
          <a:effectRef idx="0">
            <a:schemeClr val="dk1"/>
          </a:effectRef>
          <a:fontRef idx="minor">
            <a:schemeClr val="tx1"/>
          </a:fontRef>
        </p:style>
      </p:cxnSp>
      <p:sp>
        <p:nvSpPr>
          <p:cNvPr id="36" name="Arrow: Up 35">
            <a:extLst>
              <a:ext uri="{FF2B5EF4-FFF2-40B4-BE49-F238E27FC236}">
                <a16:creationId xmlns:a16="http://schemas.microsoft.com/office/drawing/2014/main" id="{F221E486-D798-441A-8BF0-791B0734B0CD}"/>
              </a:ext>
            </a:extLst>
          </p:cNvPr>
          <p:cNvSpPr/>
          <p:nvPr/>
        </p:nvSpPr>
        <p:spPr>
          <a:xfrm>
            <a:off x="1785271" y="5046141"/>
            <a:ext cx="1042964" cy="1094243"/>
          </a:xfrm>
          <a:prstGeom prst="upArrow">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2FBEEEA1-E40D-4482-9E7C-A52AFB5CC864}"/>
              </a:ext>
            </a:extLst>
          </p:cNvPr>
          <p:cNvCxnSpPr>
            <a:cxnSpLocks/>
            <a:endCxn id="36" idx="0"/>
          </p:cNvCxnSpPr>
          <p:nvPr/>
        </p:nvCxnSpPr>
        <p:spPr>
          <a:xfrm flipV="1">
            <a:off x="2302940" y="5046141"/>
            <a:ext cx="3813" cy="1094243"/>
          </a:xfrm>
          <a:prstGeom prst="line">
            <a:avLst/>
          </a:prstGeom>
          <a:ln w="38100"/>
        </p:spPr>
        <p:style>
          <a:lnRef idx="1">
            <a:schemeClr val="dk1"/>
          </a:lnRef>
          <a:fillRef idx="0">
            <a:schemeClr val="dk1"/>
          </a:fillRef>
          <a:effectRef idx="0">
            <a:schemeClr val="dk1"/>
          </a:effectRef>
          <a:fontRef idx="minor">
            <a:schemeClr val="tx1"/>
          </a:fontRef>
        </p:style>
      </p:cxnSp>
      <p:sp>
        <p:nvSpPr>
          <p:cNvPr id="41" name="Pentagon 40">
            <a:extLst>
              <a:ext uri="{FF2B5EF4-FFF2-40B4-BE49-F238E27FC236}">
                <a16:creationId xmlns:a16="http://schemas.microsoft.com/office/drawing/2014/main" id="{7A2DC601-2408-4F37-969B-36F5BAB39771}"/>
              </a:ext>
            </a:extLst>
          </p:cNvPr>
          <p:cNvSpPr/>
          <p:nvPr/>
        </p:nvSpPr>
        <p:spPr>
          <a:xfrm>
            <a:off x="6145517" y="4967256"/>
            <a:ext cx="1013173" cy="930034"/>
          </a:xfrm>
          <a:prstGeom prst="pentagon">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4B1059C-F853-4C82-9726-43666BDCC0D5}"/>
              </a:ext>
            </a:extLst>
          </p:cNvPr>
          <p:cNvCxnSpPr>
            <a:cxnSpLocks/>
            <a:stCxn id="41" idx="4"/>
            <a:endCxn id="41" idx="1"/>
          </p:cNvCxnSpPr>
          <p:nvPr/>
        </p:nvCxnSpPr>
        <p:spPr>
          <a:xfrm flipH="1" flipV="1">
            <a:off x="6145518" y="5322496"/>
            <a:ext cx="819673" cy="574792"/>
          </a:xfrm>
          <a:prstGeom prst="line">
            <a:avLst/>
          </a:prstGeom>
          <a:ln w="38100"/>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B08BD981-2778-4529-87D7-21BB797D4102}"/>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4D7A32A6-0DFC-4D60-BBD4-ADA8B2646D6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id="{D3B26DD9-541B-49B5-BBF8-7F586569A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4498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744AAE4-59B4-4DA0-A8D7-A63BE759F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shapes.</a:t>
            </a: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will you decide where each shape should go?</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Each shape must be split into 2 equal parts</a:t>
            </a:r>
            <a:r>
              <a:rPr lang="en-GB" b="1" dirty="0">
                <a:solidFill>
                  <a:srgbClr val="FF0000"/>
                </a:solidFill>
                <a:latin typeface="Century Gothic" panose="020B0502020202020204" pitchFamily="34" charset="0"/>
              </a:rPr>
              <a:t>. </a:t>
            </a: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1ABE0DCE-F19C-4A20-9825-741C7B6953A8}"/>
              </a:ext>
            </a:extLst>
          </p:cNvPr>
          <p:cNvGraphicFramePr>
            <a:graphicFrameLocks noGrp="1"/>
          </p:cNvGraphicFramePr>
          <p:nvPr>
            <p:extLst>
              <p:ext uri="{D42A27DB-BD31-4B8C-83A1-F6EECF244321}">
                <p14:modId xmlns:p14="http://schemas.microsoft.com/office/powerpoint/2010/main" val="1872872330"/>
              </p:ext>
            </p:extLst>
          </p:nvPr>
        </p:nvGraphicFramePr>
        <p:xfrm>
          <a:off x="914400" y="1272984"/>
          <a:ext cx="7315200" cy="295656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3857940701"/>
                    </a:ext>
                  </a:extLst>
                </a:gridCol>
                <a:gridCol w="3657600">
                  <a:extLst>
                    <a:ext uri="{9D8B030D-6E8A-4147-A177-3AD203B41FA5}">
                      <a16:colId xmlns:a16="http://schemas.microsoft.com/office/drawing/2014/main" val="976993676"/>
                    </a:ext>
                  </a:extLst>
                </a:gridCol>
              </a:tblGrid>
              <a:tr h="365760">
                <a:tc>
                  <a:txBody>
                    <a:bodyPr/>
                    <a:lstStyle/>
                    <a:p>
                      <a:pPr algn="ctr"/>
                      <a:r>
                        <a:rPr lang="en-GB" sz="2000" b="1" i="0" dirty="0">
                          <a:solidFill>
                            <a:schemeClr val="tx1"/>
                          </a:solidFill>
                          <a:latin typeface="Century Gothic" panose="020B0502020202020204" pitchFamily="34" charset="0"/>
                        </a:rPr>
                        <a:t>Half</a:t>
                      </a:r>
                      <a:endParaRPr lang="en-US" sz="2000" b="1" i="0" dirty="0">
                        <a:solidFill>
                          <a:schemeClr val="tx1"/>
                        </a:solidFill>
                        <a:latin typeface="Century Gothic" panose="020B0502020202020204" pitchFamily="34" charset="0"/>
                      </a:endParaRPr>
                    </a:p>
                  </a:txBody>
                  <a:tcPr anchor="ctr">
                    <a:solidFill>
                      <a:schemeClr val="bg1"/>
                    </a:solidFill>
                  </a:tcPr>
                </a:tc>
                <a:tc>
                  <a:txBody>
                    <a:bodyPr/>
                    <a:lstStyle/>
                    <a:p>
                      <a:pPr algn="ctr"/>
                      <a:r>
                        <a:rPr lang="en-GB" sz="2000" b="1" i="0" dirty="0">
                          <a:solidFill>
                            <a:schemeClr val="tx1"/>
                          </a:solidFill>
                          <a:latin typeface="Century Gothic" panose="020B0502020202020204" pitchFamily="34" charset="0"/>
                        </a:rPr>
                        <a:t>Not a Half</a:t>
                      </a:r>
                      <a:endParaRPr lang="en-US" sz="2000" b="1" i="0" dirty="0">
                        <a:solidFill>
                          <a:schemeClr val="tx1"/>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912123139"/>
                  </a:ext>
                </a:extLst>
              </a:tr>
              <a:tr h="2560320">
                <a:tc>
                  <a:txBody>
                    <a:bodyPr/>
                    <a:lstStyle/>
                    <a:p>
                      <a:pPr algn="ctr"/>
                      <a:endParaRPr lang="en-US" sz="2400" dirty="0">
                        <a:solidFill>
                          <a:schemeClr val="tx1"/>
                        </a:solidFill>
                        <a:latin typeface="SassoonCRInfantMedium" panose="02000603020000020003" pitchFamily="2" charset="0"/>
                      </a:endParaRPr>
                    </a:p>
                  </a:txBody>
                  <a:tcPr anchor="ctr">
                    <a:solidFill>
                      <a:schemeClr val="bg1"/>
                    </a:solidFill>
                  </a:tcPr>
                </a:tc>
                <a:tc>
                  <a:txBody>
                    <a:bodyPr/>
                    <a:lstStyle/>
                    <a:p>
                      <a:pPr algn="ctr"/>
                      <a:endParaRPr lang="en-US" sz="2400" dirty="0">
                        <a:solidFill>
                          <a:schemeClr val="tx1"/>
                        </a:solidFill>
                        <a:latin typeface="SassoonCRInfantMedium" panose="02000603020000020003" pitchFamily="2" charset="0"/>
                      </a:endParaRPr>
                    </a:p>
                  </a:txBody>
                  <a:tcPr anchor="ctr">
                    <a:solidFill>
                      <a:schemeClr val="bg1"/>
                    </a:solidFill>
                  </a:tcPr>
                </a:tc>
                <a:extLst>
                  <a:ext uri="{0D108BD9-81ED-4DB2-BD59-A6C34878D82A}">
                    <a16:rowId xmlns:a16="http://schemas.microsoft.com/office/drawing/2014/main" val="2743421286"/>
                  </a:ext>
                </a:extLst>
              </a:tr>
            </a:tbl>
          </a:graphicData>
        </a:graphic>
      </p:graphicFrame>
      <p:sp>
        <p:nvSpPr>
          <p:cNvPr id="3" name="Heart 2">
            <a:extLst>
              <a:ext uri="{FF2B5EF4-FFF2-40B4-BE49-F238E27FC236}">
                <a16:creationId xmlns:a16="http://schemas.microsoft.com/office/drawing/2014/main" id="{2C666E90-808D-43E6-9B04-4DD8F1EC09EB}"/>
              </a:ext>
            </a:extLst>
          </p:cNvPr>
          <p:cNvSpPr/>
          <p:nvPr/>
        </p:nvSpPr>
        <p:spPr>
          <a:xfrm>
            <a:off x="3091028" y="2163955"/>
            <a:ext cx="1098528" cy="899329"/>
          </a:xfrm>
          <a:prstGeom prst="heart">
            <a:avLst/>
          </a:prstGeom>
          <a:solidFill>
            <a:srgbClr val="FF3F3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AC7B8C1-6D79-4385-A926-7B89B5440899}"/>
              </a:ext>
            </a:extLst>
          </p:cNvPr>
          <p:cNvCxnSpPr>
            <a:cxnSpLocks/>
          </p:cNvCxnSpPr>
          <p:nvPr/>
        </p:nvCxnSpPr>
        <p:spPr>
          <a:xfrm flipV="1">
            <a:off x="3653726" y="2388788"/>
            <a:ext cx="0" cy="674496"/>
          </a:xfrm>
          <a:prstGeom prst="line">
            <a:avLst/>
          </a:prstGeom>
          <a:ln w="3810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A00AC90-7D2D-43CE-9546-9A732177534F}"/>
              </a:ext>
            </a:extLst>
          </p:cNvPr>
          <p:cNvSpPr/>
          <p:nvPr/>
        </p:nvSpPr>
        <p:spPr>
          <a:xfrm>
            <a:off x="2345123" y="3204098"/>
            <a:ext cx="871705" cy="84393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9D7A58E-E09E-4D2D-89CB-04AEBE1FA8AE}"/>
              </a:ext>
            </a:extLst>
          </p:cNvPr>
          <p:cNvCxnSpPr>
            <a:cxnSpLocks/>
            <a:endCxn id="7" idx="0"/>
          </p:cNvCxnSpPr>
          <p:nvPr/>
        </p:nvCxnSpPr>
        <p:spPr>
          <a:xfrm flipH="1" flipV="1">
            <a:off x="2780976" y="3204098"/>
            <a:ext cx="9422" cy="843936"/>
          </a:xfrm>
          <a:prstGeom prst="line">
            <a:avLst/>
          </a:prstGeom>
          <a:ln w="38100"/>
        </p:spPr>
        <p:style>
          <a:lnRef idx="1">
            <a:schemeClr val="dk1"/>
          </a:lnRef>
          <a:fillRef idx="0">
            <a:schemeClr val="dk1"/>
          </a:fillRef>
          <a:effectRef idx="0">
            <a:schemeClr val="dk1"/>
          </a:effectRef>
          <a:fontRef idx="minor">
            <a:schemeClr val="tx1"/>
          </a:fontRef>
        </p:style>
      </p:cxnSp>
      <p:sp>
        <p:nvSpPr>
          <p:cNvPr id="22" name="Isosceles Triangle 21">
            <a:extLst>
              <a:ext uri="{FF2B5EF4-FFF2-40B4-BE49-F238E27FC236}">
                <a16:creationId xmlns:a16="http://schemas.microsoft.com/office/drawing/2014/main" id="{C233AD60-24F8-438D-909E-A755DC5AF707}"/>
              </a:ext>
            </a:extLst>
          </p:cNvPr>
          <p:cNvSpPr/>
          <p:nvPr/>
        </p:nvSpPr>
        <p:spPr>
          <a:xfrm>
            <a:off x="6693707" y="1945440"/>
            <a:ext cx="1183260" cy="955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9D46601-EEDE-469D-A10A-3B190DD599A1}"/>
              </a:ext>
            </a:extLst>
          </p:cNvPr>
          <p:cNvCxnSpPr>
            <a:cxnSpLocks/>
          </p:cNvCxnSpPr>
          <p:nvPr/>
        </p:nvCxnSpPr>
        <p:spPr>
          <a:xfrm>
            <a:off x="6896310" y="2606684"/>
            <a:ext cx="808756" cy="0"/>
          </a:xfrm>
          <a:prstGeom prst="line">
            <a:avLst/>
          </a:prstGeom>
          <a:ln w="38100"/>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A1379202-BDBD-451D-A021-884BB110BA39}"/>
              </a:ext>
            </a:extLst>
          </p:cNvPr>
          <p:cNvSpPr/>
          <p:nvPr/>
        </p:nvSpPr>
        <p:spPr>
          <a:xfrm>
            <a:off x="5110188" y="2061383"/>
            <a:ext cx="852602" cy="8287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7E5DE8D9-E7DE-4580-8B20-EFDB04E79799}"/>
              </a:ext>
            </a:extLst>
          </p:cNvPr>
          <p:cNvCxnSpPr>
            <a:cxnSpLocks/>
            <a:stCxn id="30" idx="3"/>
            <a:endCxn id="30" idx="6"/>
          </p:cNvCxnSpPr>
          <p:nvPr/>
        </p:nvCxnSpPr>
        <p:spPr>
          <a:xfrm flipV="1">
            <a:off x="5235049" y="2475770"/>
            <a:ext cx="727741" cy="293015"/>
          </a:xfrm>
          <a:prstGeom prst="line">
            <a:avLst/>
          </a:prstGeom>
          <a:ln w="38100"/>
        </p:spPr>
        <p:style>
          <a:lnRef idx="1">
            <a:schemeClr val="dk1"/>
          </a:lnRef>
          <a:fillRef idx="0">
            <a:schemeClr val="dk1"/>
          </a:fillRef>
          <a:effectRef idx="0">
            <a:schemeClr val="dk1"/>
          </a:effectRef>
          <a:fontRef idx="minor">
            <a:schemeClr val="tx1"/>
          </a:fontRef>
        </p:style>
      </p:cxnSp>
      <p:sp>
        <p:nvSpPr>
          <p:cNvPr id="36" name="Arrow: Up 35">
            <a:extLst>
              <a:ext uri="{FF2B5EF4-FFF2-40B4-BE49-F238E27FC236}">
                <a16:creationId xmlns:a16="http://schemas.microsoft.com/office/drawing/2014/main" id="{F221E486-D798-441A-8BF0-791B0734B0CD}"/>
              </a:ext>
            </a:extLst>
          </p:cNvPr>
          <p:cNvSpPr/>
          <p:nvPr/>
        </p:nvSpPr>
        <p:spPr>
          <a:xfrm>
            <a:off x="1330329" y="1926103"/>
            <a:ext cx="1042964" cy="1094243"/>
          </a:xfrm>
          <a:prstGeom prst="upArrow">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2FBEEEA1-E40D-4482-9E7C-A52AFB5CC864}"/>
              </a:ext>
            </a:extLst>
          </p:cNvPr>
          <p:cNvCxnSpPr>
            <a:cxnSpLocks/>
            <a:endCxn id="36" idx="0"/>
          </p:cNvCxnSpPr>
          <p:nvPr/>
        </p:nvCxnSpPr>
        <p:spPr>
          <a:xfrm flipV="1">
            <a:off x="1847998" y="1926103"/>
            <a:ext cx="3813" cy="1094243"/>
          </a:xfrm>
          <a:prstGeom prst="line">
            <a:avLst/>
          </a:prstGeom>
          <a:ln w="38100"/>
        </p:spPr>
        <p:style>
          <a:lnRef idx="1">
            <a:schemeClr val="dk1"/>
          </a:lnRef>
          <a:fillRef idx="0">
            <a:schemeClr val="dk1"/>
          </a:fillRef>
          <a:effectRef idx="0">
            <a:schemeClr val="dk1"/>
          </a:effectRef>
          <a:fontRef idx="minor">
            <a:schemeClr val="tx1"/>
          </a:fontRef>
        </p:style>
      </p:cxnSp>
      <p:sp>
        <p:nvSpPr>
          <p:cNvPr id="41" name="Pentagon 40">
            <a:extLst>
              <a:ext uri="{FF2B5EF4-FFF2-40B4-BE49-F238E27FC236}">
                <a16:creationId xmlns:a16="http://schemas.microsoft.com/office/drawing/2014/main" id="{7A2DC601-2408-4F37-969B-36F5BAB39771}"/>
              </a:ext>
            </a:extLst>
          </p:cNvPr>
          <p:cNvSpPr/>
          <p:nvPr/>
        </p:nvSpPr>
        <p:spPr>
          <a:xfrm>
            <a:off x="5912055" y="3130715"/>
            <a:ext cx="1013173" cy="930034"/>
          </a:xfrm>
          <a:prstGeom prst="pentagon">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C4B1059C-F853-4C82-9726-43666BDCC0D5}"/>
              </a:ext>
            </a:extLst>
          </p:cNvPr>
          <p:cNvCxnSpPr>
            <a:cxnSpLocks/>
            <a:stCxn id="41" idx="4"/>
            <a:endCxn id="41" idx="1"/>
          </p:cNvCxnSpPr>
          <p:nvPr/>
        </p:nvCxnSpPr>
        <p:spPr>
          <a:xfrm flipH="1" flipV="1">
            <a:off x="5912056" y="3485955"/>
            <a:ext cx="819673" cy="574792"/>
          </a:xfrm>
          <a:prstGeom prst="line">
            <a:avLst/>
          </a:prstGeom>
          <a:ln w="38100"/>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812B536F-BDFA-477D-833A-DC434272753C}"/>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1C9D221B-2E12-42CE-ADEF-E5C596FAD80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id="{E9072F90-17EE-4172-891F-E6DD28ED4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71318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 based on the picture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Half of </a:t>
            </a:r>
            <a:r>
              <a:rPr lang="en-GB" sz="2000" b="1" spc="-150" dirty="0">
                <a:solidFill>
                  <a:prstClr val="black"/>
                </a:solidFill>
                <a:latin typeface="Century Gothic" panose="020B0502020202020204" pitchFamily="34" charset="0"/>
              </a:rPr>
              <a:t>_______________ </a:t>
            </a:r>
            <a:r>
              <a:rPr lang="en-GB" sz="2000" b="1" dirty="0">
                <a:solidFill>
                  <a:prstClr val="black"/>
                </a:solidFill>
                <a:latin typeface="Century Gothic" panose="020B0502020202020204" pitchFamily="34" charset="0"/>
              </a:rPr>
              <a:t>is </a:t>
            </a:r>
            <a:r>
              <a:rPr lang="en-GB" sz="2000" b="1" spc="-150" dirty="0">
                <a:solidFill>
                  <a:prstClr val="black"/>
                </a:solidFill>
                <a:latin typeface="Century Gothic" panose="020B0502020202020204" pitchFamily="34" charset="0"/>
              </a:rPr>
              <a:t>______________.</a:t>
            </a:r>
            <a:endParaRPr lang="en-GB" sz="2000" b="1" spc="-150" dirty="0">
              <a:solidFill>
                <a:schemeClr val="tx1"/>
              </a:solidFill>
              <a:latin typeface="Century Gothic" panose="020B0502020202020204" pitchFamily="34" charset="0"/>
            </a:endParaRPr>
          </a:p>
          <a:p>
            <a:pPr algn="ctr"/>
            <a:endParaRPr lang="en-GB" b="1" u="sng" dirty="0">
              <a:solidFill>
                <a:schemeClr val="bg2">
                  <a:lumMod val="50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595680DE-F0A0-42D6-8310-C1814D045D2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702975A-9276-4017-95EF-BE32A52042F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2A82DFFC-89DE-4C20-9FDA-6EBF6BD0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2" name="Rectangle: Rounded Corners 21">
            <a:extLst>
              <a:ext uri="{FF2B5EF4-FFF2-40B4-BE49-F238E27FC236}">
                <a16:creationId xmlns:a16="http://schemas.microsoft.com/office/drawing/2014/main" id="{0280ECF8-BD73-467E-84A7-E8A044B2770F}"/>
              </a:ext>
            </a:extLst>
          </p:cNvPr>
          <p:cNvSpPr/>
          <p:nvPr/>
        </p:nvSpPr>
        <p:spPr>
          <a:xfrm>
            <a:off x="1071527" y="2117452"/>
            <a:ext cx="2983638" cy="2623096"/>
          </a:xfrm>
          <a:prstGeom prst="roundRect">
            <a:avLst>
              <a:gd name="adj" fmla="val 13571"/>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9F3858E-F1AA-40DC-A6A7-7610CC913E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15828" y="3372590"/>
            <a:ext cx="738718" cy="706249"/>
          </a:xfrm>
          <a:prstGeom prst="rect">
            <a:avLst/>
          </a:prstGeom>
        </p:spPr>
      </p:pic>
      <p:pic>
        <p:nvPicPr>
          <p:cNvPr id="13" name="Picture 12">
            <a:extLst>
              <a:ext uri="{FF2B5EF4-FFF2-40B4-BE49-F238E27FC236}">
                <a16:creationId xmlns:a16="http://schemas.microsoft.com/office/drawing/2014/main" id="{8121ECF7-BB5F-42E4-B652-A32754F1AD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68223" y="4028301"/>
            <a:ext cx="610511" cy="583678"/>
          </a:xfrm>
          <a:prstGeom prst="rect">
            <a:avLst/>
          </a:prstGeom>
        </p:spPr>
      </p:pic>
      <p:pic>
        <p:nvPicPr>
          <p:cNvPr id="14" name="Picture 13">
            <a:extLst>
              <a:ext uri="{FF2B5EF4-FFF2-40B4-BE49-F238E27FC236}">
                <a16:creationId xmlns:a16="http://schemas.microsoft.com/office/drawing/2014/main" id="{C55F8C89-8260-42A4-9565-77B1933B570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10411" y="2289175"/>
            <a:ext cx="812589" cy="776873"/>
          </a:xfrm>
          <a:prstGeom prst="rect">
            <a:avLst/>
          </a:prstGeom>
        </p:spPr>
      </p:pic>
      <p:pic>
        <p:nvPicPr>
          <p:cNvPr id="15" name="Picture 14">
            <a:extLst>
              <a:ext uri="{FF2B5EF4-FFF2-40B4-BE49-F238E27FC236}">
                <a16:creationId xmlns:a16="http://schemas.microsoft.com/office/drawing/2014/main" id="{D45B4040-9476-49AF-8EC7-0EA451109E7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93165" y="2307250"/>
            <a:ext cx="738718" cy="706249"/>
          </a:xfrm>
          <a:prstGeom prst="rect">
            <a:avLst/>
          </a:prstGeom>
        </p:spPr>
      </p:pic>
      <p:pic>
        <p:nvPicPr>
          <p:cNvPr id="20" name="Picture 19">
            <a:extLst>
              <a:ext uri="{FF2B5EF4-FFF2-40B4-BE49-F238E27FC236}">
                <a16:creationId xmlns:a16="http://schemas.microsoft.com/office/drawing/2014/main" id="{70DE528E-25CF-4625-BB19-48C8E660FA0A}"/>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6880979">
            <a:off x="2807498" y="3093507"/>
            <a:ext cx="671562" cy="642044"/>
          </a:xfrm>
          <a:prstGeom prst="rect">
            <a:avLst/>
          </a:prstGeom>
        </p:spPr>
      </p:pic>
      <p:pic>
        <p:nvPicPr>
          <p:cNvPr id="21" name="Picture 20">
            <a:extLst>
              <a:ext uri="{FF2B5EF4-FFF2-40B4-BE49-F238E27FC236}">
                <a16:creationId xmlns:a16="http://schemas.microsoft.com/office/drawing/2014/main" id="{4C2AEA1F-57AA-46DD-8FC2-0A53664D1951}"/>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6880979">
            <a:off x="3165101" y="3990028"/>
            <a:ext cx="610511" cy="583678"/>
          </a:xfrm>
          <a:prstGeom prst="rect">
            <a:avLst/>
          </a:prstGeom>
        </p:spPr>
      </p:pic>
      <p:pic>
        <p:nvPicPr>
          <p:cNvPr id="29" name="Picture 28">
            <a:extLst>
              <a:ext uri="{FF2B5EF4-FFF2-40B4-BE49-F238E27FC236}">
                <a16:creationId xmlns:a16="http://schemas.microsoft.com/office/drawing/2014/main" id="{24E0B469-29A1-497C-8DA7-0B0E6F47EBF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78949" y="3372590"/>
            <a:ext cx="738718" cy="706249"/>
          </a:xfrm>
          <a:prstGeom prst="rect">
            <a:avLst/>
          </a:prstGeom>
        </p:spPr>
      </p:pic>
      <p:pic>
        <p:nvPicPr>
          <p:cNvPr id="30" name="Picture 29">
            <a:extLst>
              <a:ext uri="{FF2B5EF4-FFF2-40B4-BE49-F238E27FC236}">
                <a16:creationId xmlns:a16="http://schemas.microsoft.com/office/drawing/2014/main" id="{AD08BFC4-A3D4-40AC-A6E6-8AB94D13A54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31344" y="4028301"/>
            <a:ext cx="610511" cy="583678"/>
          </a:xfrm>
          <a:prstGeom prst="rect">
            <a:avLst/>
          </a:prstGeom>
        </p:spPr>
      </p:pic>
      <p:pic>
        <p:nvPicPr>
          <p:cNvPr id="31" name="Picture 30">
            <a:extLst>
              <a:ext uri="{FF2B5EF4-FFF2-40B4-BE49-F238E27FC236}">
                <a16:creationId xmlns:a16="http://schemas.microsoft.com/office/drawing/2014/main" id="{88340614-39D0-4113-A0C0-65C02A5E63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773532" y="2289175"/>
            <a:ext cx="812589" cy="776873"/>
          </a:xfrm>
          <a:prstGeom prst="rect">
            <a:avLst/>
          </a:prstGeom>
        </p:spPr>
      </p:pic>
      <p:pic>
        <p:nvPicPr>
          <p:cNvPr id="32" name="Picture 31">
            <a:extLst>
              <a:ext uri="{FF2B5EF4-FFF2-40B4-BE49-F238E27FC236}">
                <a16:creationId xmlns:a16="http://schemas.microsoft.com/office/drawing/2014/main" id="{6095A4D4-B78A-4712-8F7B-366CB664A3A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956286" y="2307250"/>
            <a:ext cx="738718" cy="706249"/>
          </a:xfrm>
          <a:prstGeom prst="rect">
            <a:avLst/>
          </a:prstGeom>
        </p:spPr>
      </p:pic>
      <p:pic>
        <p:nvPicPr>
          <p:cNvPr id="33" name="Picture 32">
            <a:extLst>
              <a:ext uri="{FF2B5EF4-FFF2-40B4-BE49-F238E27FC236}">
                <a16:creationId xmlns:a16="http://schemas.microsoft.com/office/drawing/2014/main" id="{99DB65E0-017A-4C0C-BE11-618AFEC62539}"/>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6880979">
            <a:off x="6470619" y="3093507"/>
            <a:ext cx="671562" cy="642044"/>
          </a:xfrm>
          <a:prstGeom prst="rect">
            <a:avLst/>
          </a:prstGeom>
        </p:spPr>
      </p:pic>
      <p:pic>
        <p:nvPicPr>
          <p:cNvPr id="34" name="Picture 33">
            <a:extLst>
              <a:ext uri="{FF2B5EF4-FFF2-40B4-BE49-F238E27FC236}">
                <a16:creationId xmlns:a16="http://schemas.microsoft.com/office/drawing/2014/main" id="{3CF07AC1-850E-4517-8654-6429E2751B6A}"/>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6880979">
            <a:off x="6828222" y="3990028"/>
            <a:ext cx="610511" cy="583678"/>
          </a:xfrm>
          <a:prstGeom prst="rect">
            <a:avLst/>
          </a:prstGeom>
        </p:spPr>
      </p:pic>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 based on the picture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endParaRPr lang="en-GB" sz="2000" b="1" dirty="0">
              <a:solidFill>
                <a:prstClr val="black"/>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Half of </a:t>
            </a:r>
            <a:r>
              <a:rPr lang="en-GB" sz="2000" b="1" spc="-150" dirty="0">
                <a:solidFill>
                  <a:prstClr val="black"/>
                </a:solidFill>
                <a:latin typeface="Century Gothic" panose="020B0502020202020204" pitchFamily="34" charset="0"/>
              </a:rPr>
              <a:t>_______________ </a:t>
            </a:r>
            <a:r>
              <a:rPr lang="en-GB" sz="2000" b="1" dirty="0">
                <a:solidFill>
                  <a:prstClr val="black"/>
                </a:solidFill>
                <a:latin typeface="Century Gothic" panose="020B0502020202020204" pitchFamily="34" charset="0"/>
              </a:rPr>
              <a:t>is </a:t>
            </a:r>
            <a:r>
              <a:rPr lang="en-GB" sz="2000" b="1" spc="-150" dirty="0">
                <a:solidFill>
                  <a:prstClr val="black"/>
                </a:solidFill>
                <a:latin typeface="Century Gothic" panose="020B0502020202020204" pitchFamily="34" charset="0"/>
              </a:rPr>
              <a:t>______________.</a:t>
            </a:r>
            <a:endParaRPr lang="en-GB" sz="2000" b="1" spc="-150" dirty="0">
              <a:solidFill>
                <a:schemeClr val="tx1"/>
              </a:solidFill>
              <a:latin typeface="Century Gothic" panose="020B0502020202020204" pitchFamily="34" charset="0"/>
            </a:endParaRPr>
          </a:p>
          <a:p>
            <a:pPr algn="ctr"/>
            <a:endParaRPr lang="en-GB" b="1" u="sng" dirty="0">
              <a:solidFill>
                <a:schemeClr val="bg2">
                  <a:lumMod val="50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595680DE-F0A0-42D6-8310-C1814D045D2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1702975A-9276-4017-95EF-BE32A52042F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2A82DFFC-89DE-4C20-9FDA-6EBF6BD0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2" name="Rectangle: Rounded Corners 21">
            <a:extLst>
              <a:ext uri="{FF2B5EF4-FFF2-40B4-BE49-F238E27FC236}">
                <a16:creationId xmlns:a16="http://schemas.microsoft.com/office/drawing/2014/main" id="{0280ECF8-BD73-467E-84A7-E8A044B2770F}"/>
              </a:ext>
            </a:extLst>
          </p:cNvPr>
          <p:cNvSpPr/>
          <p:nvPr/>
        </p:nvSpPr>
        <p:spPr>
          <a:xfrm>
            <a:off x="1071527" y="2117452"/>
            <a:ext cx="2983638" cy="2623096"/>
          </a:xfrm>
          <a:prstGeom prst="roundRect">
            <a:avLst>
              <a:gd name="adj" fmla="val 13571"/>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9F3858E-F1AA-40DC-A6A7-7610CC913E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15828" y="3372590"/>
            <a:ext cx="738718" cy="706249"/>
          </a:xfrm>
          <a:prstGeom prst="rect">
            <a:avLst/>
          </a:prstGeom>
        </p:spPr>
      </p:pic>
      <p:pic>
        <p:nvPicPr>
          <p:cNvPr id="13" name="Picture 12">
            <a:extLst>
              <a:ext uri="{FF2B5EF4-FFF2-40B4-BE49-F238E27FC236}">
                <a16:creationId xmlns:a16="http://schemas.microsoft.com/office/drawing/2014/main" id="{8121ECF7-BB5F-42E4-B652-A32754F1AD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68223" y="4028301"/>
            <a:ext cx="610511" cy="583678"/>
          </a:xfrm>
          <a:prstGeom prst="rect">
            <a:avLst/>
          </a:prstGeom>
        </p:spPr>
      </p:pic>
      <p:pic>
        <p:nvPicPr>
          <p:cNvPr id="14" name="Picture 13">
            <a:extLst>
              <a:ext uri="{FF2B5EF4-FFF2-40B4-BE49-F238E27FC236}">
                <a16:creationId xmlns:a16="http://schemas.microsoft.com/office/drawing/2014/main" id="{C55F8C89-8260-42A4-9565-77B1933B570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10411" y="2289175"/>
            <a:ext cx="812589" cy="776873"/>
          </a:xfrm>
          <a:prstGeom prst="rect">
            <a:avLst/>
          </a:prstGeom>
        </p:spPr>
      </p:pic>
      <p:pic>
        <p:nvPicPr>
          <p:cNvPr id="15" name="Picture 14">
            <a:extLst>
              <a:ext uri="{FF2B5EF4-FFF2-40B4-BE49-F238E27FC236}">
                <a16:creationId xmlns:a16="http://schemas.microsoft.com/office/drawing/2014/main" id="{D45B4040-9476-49AF-8EC7-0EA451109E7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93165" y="2307250"/>
            <a:ext cx="738718" cy="706249"/>
          </a:xfrm>
          <a:prstGeom prst="rect">
            <a:avLst/>
          </a:prstGeom>
        </p:spPr>
      </p:pic>
      <p:pic>
        <p:nvPicPr>
          <p:cNvPr id="20" name="Picture 19">
            <a:extLst>
              <a:ext uri="{FF2B5EF4-FFF2-40B4-BE49-F238E27FC236}">
                <a16:creationId xmlns:a16="http://schemas.microsoft.com/office/drawing/2014/main" id="{70DE528E-25CF-4625-BB19-48C8E660FA0A}"/>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6880979">
            <a:off x="2807498" y="3093507"/>
            <a:ext cx="671562" cy="642044"/>
          </a:xfrm>
          <a:prstGeom prst="rect">
            <a:avLst/>
          </a:prstGeom>
        </p:spPr>
      </p:pic>
      <p:pic>
        <p:nvPicPr>
          <p:cNvPr id="21" name="Picture 20">
            <a:extLst>
              <a:ext uri="{FF2B5EF4-FFF2-40B4-BE49-F238E27FC236}">
                <a16:creationId xmlns:a16="http://schemas.microsoft.com/office/drawing/2014/main" id="{4C2AEA1F-57AA-46DD-8FC2-0A53664D1951}"/>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6880979">
            <a:off x="3165101" y="3990028"/>
            <a:ext cx="610511" cy="583678"/>
          </a:xfrm>
          <a:prstGeom prst="rect">
            <a:avLst/>
          </a:prstGeom>
        </p:spPr>
      </p:pic>
      <p:pic>
        <p:nvPicPr>
          <p:cNvPr id="29" name="Picture 28">
            <a:extLst>
              <a:ext uri="{FF2B5EF4-FFF2-40B4-BE49-F238E27FC236}">
                <a16:creationId xmlns:a16="http://schemas.microsoft.com/office/drawing/2014/main" id="{24E0B469-29A1-497C-8DA7-0B0E6F47EBF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78949" y="3372590"/>
            <a:ext cx="738718" cy="706249"/>
          </a:xfrm>
          <a:prstGeom prst="rect">
            <a:avLst/>
          </a:prstGeom>
        </p:spPr>
      </p:pic>
      <p:pic>
        <p:nvPicPr>
          <p:cNvPr id="30" name="Picture 29">
            <a:extLst>
              <a:ext uri="{FF2B5EF4-FFF2-40B4-BE49-F238E27FC236}">
                <a16:creationId xmlns:a16="http://schemas.microsoft.com/office/drawing/2014/main" id="{AD08BFC4-A3D4-40AC-A6E6-8AB94D13A54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31344" y="4028301"/>
            <a:ext cx="610511" cy="583678"/>
          </a:xfrm>
          <a:prstGeom prst="rect">
            <a:avLst/>
          </a:prstGeom>
        </p:spPr>
      </p:pic>
      <p:pic>
        <p:nvPicPr>
          <p:cNvPr id="31" name="Picture 30">
            <a:extLst>
              <a:ext uri="{FF2B5EF4-FFF2-40B4-BE49-F238E27FC236}">
                <a16:creationId xmlns:a16="http://schemas.microsoft.com/office/drawing/2014/main" id="{88340614-39D0-4113-A0C0-65C02A5E63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773532" y="2289175"/>
            <a:ext cx="812589" cy="776873"/>
          </a:xfrm>
          <a:prstGeom prst="rect">
            <a:avLst/>
          </a:prstGeom>
        </p:spPr>
      </p:pic>
      <p:pic>
        <p:nvPicPr>
          <p:cNvPr id="32" name="Picture 31">
            <a:extLst>
              <a:ext uri="{FF2B5EF4-FFF2-40B4-BE49-F238E27FC236}">
                <a16:creationId xmlns:a16="http://schemas.microsoft.com/office/drawing/2014/main" id="{6095A4D4-B78A-4712-8F7B-366CB664A3A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956286" y="2307250"/>
            <a:ext cx="738718" cy="706249"/>
          </a:xfrm>
          <a:prstGeom prst="rect">
            <a:avLst/>
          </a:prstGeom>
        </p:spPr>
      </p:pic>
      <p:pic>
        <p:nvPicPr>
          <p:cNvPr id="33" name="Picture 32">
            <a:extLst>
              <a:ext uri="{FF2B5EF4-FFF2-40B4-BE49-F238E27FC236}">
                <a16:creationId xmlns:a16="http://schemas.microsoft.com/office/drawing/2014/main" id="{99DB65E0-017A-4C0C-BE11-618AFEC62539}"/>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6880979">
            <a:off x="6470619" y="3093507"/>
            <a:ext cx="671562" cy="642044"/>
          </a:xfrm>
          <a:prstGeom prst="rect">
            <a:avLst/>
          </a:prstGeom>
        </p:spPr>
      </p:pic>
      <p:pic>
        <p:nvPicPr>
          <p:cNvPr id="34" name="Picture 33">
            <a:extLst>
              <a:ext uri="{FF2B5EF4-FFF2-40B4-BE49-F238E27FC236}">
                <a16:creationId xmlns:a16="http://schemas.microsoft.com/office/drawing/2014/main" id="{3CF07AC1-850E-4517-8654-6429E2751B6A}"/>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6880979">
            <a:off x="6828222" y="3990028"/>
            <a:ext cx="610511" cy="583678"/>
          </a:xfrm>
          <a:prstGeom prst="rect">
            <a:avLst/>
          </a:prstGeom>
        </p:spPr>
      </p:pic>
      <p:sp>
        <p:nvSpPr>
          <p:cNvPr id="23" name="TextBox 22">
            <a:extLst>
              <a:ext uri="{FF2B5EF4-FFF2-40B4-BE49-F238E27FC236}">
                <a16:creationId xmlns:a16="http://schemas.microsoft.com/office/drawing/2014/main" id="{65A82F9F-78F6-4022-A4F9-19131676CCA9}"/>
              </a:ext>
            </a:extLst>
          </p:cNvPr>
          <p:cNvSpPr txBox="1"/>
          <p:nvPr/>
        </p:nvSpPr>
        <p:spPr>
          <a:xfrm>
            <a:off x="3808685" y="5065943"/>
            <a:ext cx="492959"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12</a:t>
            </a:r>
          </a:p>
        </p:txBody>
      </p:sp>
      <p:sp>
        <p:nvSpPr>
          <p:cNvPr id="24" name="TextBox 23">
            <a:extLst>
              <a:ext uri="{FF2B5EF4-FFF2-40B4-BE49-F238E27FC236}">
                <a16:creationId xmlns:a16="http://schemas.microsoft.com/office/drawing/2014/main" id="{887AF231-9E0F-407D-9AC3-B5F70BC2C4BA}"/>
              </a:ext>
            </a:extLst>
          </p:cNvPr>
          <p:cNvSpPr txBox="1"/>
          <p:nvPr/>
        </p:nvSpPr>
        <p:spPr>
          <a:xfrm>
            <a:off x="5631344" y="5065943"/>
            <a:ext cx="492959"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6</a:t>
            </a:r>
          </a:p>
        </p:txBody>
      </p:sp>
    </p:spTree>
    <p:extLst>
      <p:ext uri="{BB962C8B-B14F-4D97-AF65-F5344CB8AC3E}">
        <p14:creationId xmlns:p14="http://schemas.microsoft.com/office/powerpoint/2010/main" val="420760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bg2">
                  <a:lumMod val="50000"/>
                </a:schemeClr>
              </a:solidFill>
              <a:latin typeface="SassoonCRInfantMedium" panose="02000603020000020003" pitchFamily="2" charset="0"/>
            </a:endParaRPr>
          </a:p>
        </p:txBody>
      </p:sp>
      <p:sp>
        <p:nvSpPr>
          <p:cNvPr id="4" name="Thought Bubble: Cloud 3">
            <a:extLst>
              <a:ext uri="{FF2B5EF4-FFF2-40B4-BE49-F238E27FC236}">
                <a16:creationId xmlns:a16="http://schemas.microsoft.com/office/drawing/2014/main" id="{B1E80380-6C61-4CB2-9DB5-935B3DD7092E}"/>
              </a:ext>
            </a:extLst>
          </p:cNvPr>
          <p:cNvSpPr/>
          <p:nvPr/>
        </p:nvSpPr>
        <p:spPr>
          <a:xfrm>
            <a:off x="1436255" y="886691"/>
            <a:ext cx="6271490" cy="3943927"/>
          </a:xfrm>
          <a:prstGeom prst="cloudCallout">
            <a:avLst>
              <a:gd name="adj1" fmla="val -53234"/>
              <a:gd name="adj2" fmla="val 716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ctr"/>
          <a:lstStyle/>
          <a:p>
            <a:pPr lvl="0" algn="ctr" defTabSz="685800">
              <a:defRPr/>
            </a:pPr>
            <a:r>
              <a:rPr lang="en-GB" sz="2000" b="1" dirty="0">
                <a:solidFill>
                  <a:schemeClr val="tx1"/>
                </a:solidFill>
                <a:latin typeface="Century Gothic" panose="020B0502020202020204" pitchFamily="34" charset="0"/>
              </a:rPr>
              <a:t>I am thinking of a number.</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Half of the number is an odd number between 6 and 8.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am I thinking of?</a:t>
            </a:r>
            <a:endParaRPr lang="en-GB" sz="2000" b="1" dirty="0">
              <a:latin typeface="Century Gothic" panose="020B0502020202020204" pitchFamily="34" charset="0"/>
            </a:endParaRPr>
          </a:p>
        </p:txBody>
      </p:sp>
      <p:grpSp>
        <p:nvGrpSpPr>
          <p:cNvPr id="9" name="Group 8">
            <a:extLst>
              <a:ext uri="{FF2B5EF4-FFF2-40B4-BE49-F238E27FC236}">
                <a16:creationId xmlns:a16="http://schemas.microsoft.com/office/drawing/2014/main" id="{270D979F-5378-407A-8DAE-EB4CE0A3FE56}"/>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3E041981-D634-4989-8FE9-DFA84BB06BD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7BB7AF0B-D73E-48A1-A339-147246063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4827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p:txBody>
      </p:sp>
      <p:sp>
        <p:nvSpPr>
          <p:cNvPr id="4" name="Thought Bubble: Cloud 3">
            <a:extLst>
              <a:ext uri="{FF2B5EF4-FFF2-40B4-BE49-F238E27FC236}">
                <a16:creationId xmlns:a16="http://schemas.microsoft.com/office/drawing/2014/main" id="{B1E80380-6C61-4CB2-9DB5-935B3DD7092E}"/>
              </a:ext>
            </a:extLst>
          </p:cNvPr>
          <p:cNvSpPr/>
          <p:nvPr/>
        </p:nvSpPr>
        <p:spPr>
          <a:xfrm>
            <a:off x="1436255" y="886691"/>
            <a:ext cx="6271490" cy="3943927"/>
          </a:xfrm>
          <a:prstGeom prst="cloudCallout">
            <a:avLst>
              <a:gd name="adj1" fmla="val -53234"/>
              <a:gd name="adj2" fmla="val 716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ctr"/>
          <a:lstStyle/>
          <a:p>
            <a:pPr lvl="0" algn="ctr" defTabSz="685800">
              <a:defRPr/>
            </a:pPr>
            <a:r>
              <a:rPr lang="en-GB" sz="2000" b="1" dirty="0">
                <a:solidFill>
                  <a:schemeClr val="tx1"/>
                </a:solidFill>
                <a:latin typeface="Century Gothic" panose="020B0502020202020204" pitchFamily="34" charset="0"/>
              </a:rPr>
              <a:t>I am thinking of a number.</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Half of the number is an odd number between 6 and 8.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am I thinking of?</a:t>
            </a:r>
            <a:endParaRPr lang="en-GB" sz="2000" b="1" dirty="0">
              <a:latin typeface="Century Gothic" panose="020B0502020202020204" pitchFamily="34" charset="0"/>
            </a:endParaRPr>
          </a:p>
        </p:txBody>
      </p:sp>
      <p:sp>
        <p:nvSpPr>
          <p:cNvPr id="9" name="Thought Bubble: Cloud 8">
            <a:extLst>
              <a:ext uri="{FF2B5EF4-FFF2-40B4-BE49-F238E27FC236}">
                <a16:creationId xmlns:a16="http://schemas.microsoft.com/office/drawing/2014/main" id="{FA8D3468-20D1-4284-9E92-DB1CEF9DAE19}"/>
              </a:ext>
            </a:extLst>
          </p:cNvPr>
          <p:cNvSpPr/>
          <p:nvPr/>
        </p:nvSpPr>
        <p:spPr>
          <a:xfrm>
            <a:off x="5643418" y="4322618"/>
            <a:ext cx="2142836" cy="1242291"/>
          </a:xfrm>
          <a:prstGeom prst="cloudCallout">
            <a:avLst>
              <a:gd name="adj1" fmla="val 55386"/>
              <a:gd name="adj2" fmla="val 7386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lvl="0" algn="ctr" defTabSz="685800">
              <a:defRPr/>
            </a:pPr>
            <a:r>
              <a:rPr lang="en-GB" sz="2000" b="1" dirty="0">
                <a:solidFill>
                  <a:srgbClr val="FF0000"/>
                </a:solidFill>
                <a:latin typeface="Century Gothic" panose="020B0502020202020204" pitchFamily="34" charset="0"/>
              </a:rPr>
              <a:t>14</a:t>
            </a:r>
          </a:p>
        </p:txBody>
      </p:sp>
      <p:grpSp>
        <p:nvGrpSpPr>
          <p:cNvPr id="10" name="Group 9">
            <a:extLst>
              <a:ext uri="{FF2B5EF4-FFF2-40B4-BE49-F238E27FC236}">
                <a16:creationId xmlns:a16="http://schemas.microsoft.com/office/drawing/2014/main" id="{4EC23D0A-9CC7-49A5-9730-39C8EB1B7591}"/>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04D6FDD6-EBC7-4931-91F8-B7200C4FA5B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4325304-62C9-4C55-8C31-5EFFD107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62819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C11A6D8A-B734-48B9-8433-FE2EDBF91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2006/documentManagement/types"/>
    <ds:schemaRef ds:uri="http://www.w3.org/XML/1998/namespace"/>
    <ds:schemaRef ds:uri="0f0ae0ff-29c4-4766-b250-c1a9bee8d430"/>
    <ds:schemaRef ds:uri="86144f90-c7b6-48d0-aae5-f5e9e48cc3df"/>
    <ds:schemaRef ds:uri="http://schemas.microsoft.com/office/infopath/2007/PartnerControls"/>
    <ds:schemaRef ds:uri="http://purl.org/dc/elements/1.1/"/>
    <ds:schemaRef ds:uri="http://schemas.openxmlformats.org/package/2006/metadata/core-properties"/>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4726</TotalTime>
  <Words>698</Words>
  <Application>Microsoft Office PowerPoint</Application>
  <PresentationFormat>On-screen Show (4:3)</PresentationFormat>
  <Paragraphs>297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Souad Benelbaida</cp:lastModifiedBy>
  <cp:revision>138</cp:revision>
  <dcterms:created xsi:type="dcterms:W3CDTF">2018-03-17T10:08:43Z</dcterms:created>
  <dcterms:modified xsi:type="dcterms:W3CDTF">2020-03-23T15:21:50Z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