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415" r:id="rId5"/>
    <p:sldId id="314" r:id="rId6"/>
    <p:sldId id="375" r:id="rId7"/>
    <p:sldId id="376" r:id="rId8"/>
    <p:sldId id="355" r:id="rId9"/>
    <p:sldId id="377" r:id="rId10"/>
    <p:sldId id="379" r:id="rId11"/>
    <p:sldId id="380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61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4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3/4 – Spring Block 4 – Fractions and Decimals</a:t>
            </a: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9</a:t>
            </a:r>
          </a:p>
          <a:p>
            <a:pPr algn="ctr"/>
            <a:endParaRPr lang="en-GB" sz="4800" b="1" u="sng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u="sng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01.04.20</a:t>
            </a:r>
            <a:endParaRPr lang="en-GB" sz="1600" b="1" u="sng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Year 4: I can find hundredths using reasoning and  problem-solving</a:t>
            </a:r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</p:spTree>
    <p:extLst>
      <p:ext uri="{BB962C8B-B14F-4D97-AF65-F5344CB8AC3E}">
        <p14:creationId xmlns:p14="http://schemas.microsoft.com/office/powerpoint/2010/main" val="2823661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Archie has completed this section of a number line below. 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he correct? Explain how you know.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84B107DC-B90C-4A45-B422-BA8DE29C255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29EC326-3AB3-4A34-91BC-923156C5A4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00221"/>
              </p:ext>
            </p:extLst>
          </p:nvPr>
        </p:nvGraphicFramePr>
        <p:xfrm>
          <a:off x="1921515" y="2041684"/>
          <a:ext cx="5299728" cy="3243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3288">
                  <a:extLst>
                    <a:ext uri="{9D8B030D-6E8A-4147-A177-3AD203B41FA5}">
                      <a16:colId xmlns:a16="http://schemas.microsoft.com/office/drawing/2014/main" val="539232719"/>
                    </a:ext>
                  </a:extLst>
                </a:gridCol>
                <a:gridCol w="883288">
                  <a:extLst>
                    <a:ext uri="{9D8B030D-6E8A-4147-A177-3AD203B41FA5}">
                      <a16:colId xmlns:a16="http://schemas.microsoft.com/office/drawing/2014/main" val="593960596"/>
                    </a:ext>
                  </a:extLst>
                </a:gridCol>
                <a:gridCol w="883288">
                  <a:extLst>
                    <a:ext uri="{9D8B030D-6E8A-4147-A177-3AD203B41FA5}">
                      <a16:colId xmlns:a16="http://schemas.microsoft.com/office/drawing/2014/main" val="812849087"/>
                    </a:ext>
                  </a:extLst>
                </a:gridCol>
                <a:gridCol w="883288">
                  <a:extLst>
                    <a:ext uri="{9D8B030D-6E8A-4147-A177-3AD203B41FA5}">
                      <a16:colId xmlns:a16="http://schemas.microsoft.com/office/drawing/2014/main" val="393342644"/>
                    </a:ext>
                  </a:extLst>
                </a:gridCol>
                <a:gridCol w="883288">
                  <a:extLst>
                    <a:ext uri="{9D8B030D-6E8A-4147-A177-3AD203B41FA5}">
                      <a16:colId xmlns:a16="http://schemas.microsoft.com/office/drawing/2014/main" val="1507107954"/>
                    </a:ext>
                  </a:extLst>
                </a:gridCol>
                <a:gridCol w="883288">
                  <a:extLst>
                    <a:ext uri="{9D8B030D-6E8A-4147-A177-3AD203B41FA5}">
                      <a16:colId xmlns:a16="http://schemas.microsoft.com/office/drawing/2014/main" val="99840278"/>
                    </a:ext>
                  </a:extLst>
                </a:gridCol>
              </a:tblGrid>
              <a:tr h="324330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130962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85AE507-8810-401C-A446-F25F561DC6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107460"/>
              </p:ext>
            </p:extLst>
          </p:nvPr>
        </p:nvGraphicFramePr>
        <p:xfrm>
          <a:off x="1703452" y="2366014"/>
          <a:ext cx="432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46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2DEA880-B218-4617-BB14-DD75285FEB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106539"/>
              </p:ext>
            </p:extLst>
          </p:nvPr>
        </p:nvGraphicFramePr>
        <p:xfrm>
          <a:off x="2598497" y="2366014"/>
          <a:ext cx="432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47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E71CDAE-C838-400D-A509-E6BBC4344A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317943"/>
              </p:ext>
            </p:extLst>
          </p:nvPr>
        </p:nvGraphicFramePr>
        <p:xfrm>
          <a:off x="3476020" y="2366014"/>
          <a:ext cx="432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48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56D75985-0501-4A21-BEAE-22BC1BFDEE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9214074"/>
              </p:ext>
            </p:extLst>
          </p:nvPr>
        </p:nvGraphicFramePr>
        <p:xfrm>
          <a:off x="4358203" y="2366014"/>
          <a:ext cx="432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49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5F822CF9-7345-4B9F-A379-8997553B8D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664535"/>
              </p:ext>
            </p:extLst>
          </p:nvPr>
        </p:nvGraphicFramePr>
        <p:xfrm>
          <a:off x="5237059" y="2366014"/>
          <a:ext cx="432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15994480-7782-47CA-A0BC-AFD0E9F8CC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199791"/>
              </p:ext>
            </p:extLst>
          </p:nvPr>
        </p:nvGraphicFramePr>
        <p:xfrm>
          <a:off x="6130772" y="2366014"/>
          <a:ext cx="432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52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5C19B518-3CAE-4F35-B005-3209890335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6515733"/>
              </p:ext>
            </p:extLst>
          </p:nvPr>
        </p:nvGraphicFramePr>
        <p:xfrm>
          <a:off x="7005243" y="2366014"/>
          <a:ext cx="432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53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A738FC03-D534-47CE-9574-48DFAA814DFA}"/>
              </a:ext>
            </a:extLst>
          </p:cNvPr>
          <p:cNvSpPr txBox="1"/>
          <p:nvPr/>
        </p:nvSpPr>
        <p:spPr>
          <a:xfrm>
            <a:off x="8265015" y="5948065"/>
            <a:ext cx="5326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765801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Archie has completed this section of a number line below. 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he correct? Explain how you know.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Archie is incorrect because...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84B107DC-B90C-4A45-B422-BA8DE29C255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29EC326-3AB3-4A34-91BC-923156C5A4CC}"/>
              </a:ext>
            </a:extLst>
          </p:cNvPr>
          <p:cNvGraphicFramePr>
            <a:graphicFrameLocks noGrp="1"/>
          </p:cNvGraphicFramePr>
          <p:nvPr/>
        </p:nvGraphicFramePr>
        <p:xfrm>
          <a:off x="1921515" y="2041684"/>
          <a:ext cx="5299728" cy="3243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3288">
                  <a:extLst>
                    <a:ext uri="{9D8B030D-6E8A-4147-A177-3AD203B41FA5}">
                      <a16:colId xmlns:a16="http://schemas.microsoft.com/office/drawing/2014/main" val="539232719"/>
                    </a:ext>
                  </a:extLst>
                </a:gridCol>
                <a:gridCol w="883288">
                  <a:extLst>
                    <a:ext uri="{9D8B030D-6E8A-4147-A177-3AD203B41FA5}">
                      <a16:colId xmlns:a16="http://schemas.microsoft.com/office/drawing/2014/main" val="593960596"/>
                    </a:ext>
                  </a:extLst>
                </a:gridCol>
                <a:gridCol w="883288">
                  <a:extLst>
                    <a:ext uri="{9D8B030D-6E8A-4147-A177-3AD203B41FA5}">
                      <a16:colId xmlns:a16="http://schemas.microsoft.com/office/drawing/2014/main" val="812849087"/>
                    </a:ext>
                  </a:extLst>
                </a:gridCol>
                <a:gridCol w="883288">
                  <a:extLst>
                    <a:ext uri="{9D8B030D-6E8A-4147-A177-3AD203B41FA5}">
                      <a16:colId xmlns:a16="http://schemas.microsoft.com/office/drawing/2014/main" val="393342644"/>
                    </a:ext>
                  </a:extLst>
                </a:gridCol>
                <a:gridCol w="883288">
                  <a:extLst>
                    <a:ext uri="{9D8B030D-6E8A-4147-A177-3AD203B41FA5}">
                      <a16:colId xmlns:a16="http://schemas.microsoft.com/office/drawing/2014/main" val="1507107954"/>
                    </a:ext>
                  </a:extLst>
                </a:gridCol>
                <a:gridCol w="883288">
                  <a:extLst>
                    <a:ext uri="{9D8B030D-6E8A-4147-A177-3AD203B41FA5}">
                      <a16:colId xmlns:a16="http://schemas.microsoft.com/office/drawing/2014/main" val="99840278"/>
                    </a:ext>
                  </a:extLst>
                </a:gridCol>
              </a:tblGrid>
              <a:tr h="324330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130962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85AE507-8810-401C-A446-F25F561DC617}"/>
              </a:ext>
            </a:extLst>
          </p:cNvPr>
          <p:cNvGraphicFramePr>
            <a:graphicFrameLocks noGrp="1"/>
          </p:cNvGraphicFramePr>
          <p:nvPr/>
        </p:nvGraphicFramePr>
        <p:xfrm>
          <a:off x="1703452" y="2366014"/>
          <a:ext cx="432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46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2DEA880-B218-4617-BB14-DD75285FEB4E}"/>
              </a:ext>
            </a:extLst>
          </p:cNvPr>
          <p:cNvGraphicFramePr>
            <a:graphicFrameLocks noGrp="1"/>
          </p:cNvGraphicFramePr>
          <p:nvPr/>
        </p:nvGraphicFramePr>
        <p:xfrm>
          <a:off x="2598497" y="2366014"/>
          <a:ext cx="432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47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E71CDAE-C838-400D-A509-E6BBC4344A28}"/>
              </a:ext>
            </a:extLst>
          </p:cNvPr>
          <p:cNvGraphicFramePr>
            <a:graphicFrameLocks noGrp="1"/>
          </p:cNvGraphicFramePr>
          <p:nvPr/>
        </p:nvGraphicFramePr>
        <p:xfrm>
          <a:off x="3476020" y="2366014"/>
          <a:ext cx="432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48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56D75985-0501-4A21-BEAE-22BC1BFDEE62}"/>
              </a:ext>
            </a:extLst>
          </p:cNvPr>
          <p:cNvGraphicFramePr>
            <a:graphicFrameLocks noGrp="1"/>
          </p:cNvGraphicFramePr>
          <p:nvPr/>
        </p:nvGraphicFramePr>
        <p:xfrm>
          <a:off x="4358203" y="2366014"/>
          <a:ext cx="432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49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5F822CF9-7345-4B9F-A379-8997553B8D55}"/>
              </a:ext>
            </a:extLst>
          </p:cNvPr>
          <p:cNvGraphicFramePr>
            <a:graphicFrameLocks noGrp="1"/>
          </p:cNvGraphicFramePr>
          <p:nvPr/>
        </p:nvGraphicFramePr>
        <p:xfrm>
          <a:off x="5237059" y="2366014"/>
          <a:ext cx="432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15994480-7782-47CA-A0BC-AFD0E9F8CC59}"/>
              </a:ext>
            </a:extLst>
          </p:cNvPr>
          <p:cNvGraphicFramePr>
            <a:graphicFrameLocks noGrp="1"/>
          </p:cNvGraphicFramePr>
          <p:nvPr/>
        </p:nvGraphicFramePr>
        <p:xfrm>
          <a:off x="6130772" y="2366014"/>
          <a:ext cx="432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52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5C19B518-3CAE-4F35-B005-320989033555}"/>
              </a:ext>
            </a:extLst>
          </p:cNvPr>
          <p:cNvGraphicFramePr>
            <a:graphicFrameLocks noGrp="1"/>
          </p:cNvGraphicFramePr>
          <p:nvPr/>
        </p:nvGraphicFramePr>
        <p:xfrm>
          <a:off x="7005243" y="2366014"/>
          <a:ext cx="432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53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08AFFFB1-5FE9-4FB6-A716-6FE656D6E49B}"/>
              </a:ext>
            </a:extLst>
          </p:cNvPr>
          <p:cNvSpPr txBox="1"/>
          <p:nvPr/>
        </p:nvSpPr>
        <p:spPr>
          <a:xfrm>
            <a:off x="8265015" y="5948065"/>
            <a:ext cx="5326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3490163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Archie has completed this section of a number line below. 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he correct? Explain how you know.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Archie is incorrect because he has missed out        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84B107DC-B90C-4A45-B422-BA8DE29C255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29EC326-3AB3-4A34-91BC-923156C5A4CC}"/>
              </a:ext>
            </a:extLst>
          </p:cNvPr>
          <p:cNvGraphicFramePr>
            <a:graphicFrameLocks noGrp="1"/>
          </p:cNvGraphicFramePr>
          <p:nvPr/>
        </p:nvGraphicFramePr>
        <p:xfrm>
          <a:off x="1921515" y="2041684"/>
          <a:ext cx="5299728" cy="3243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3288">
                  <a:extLst>
                    <a:ext uri="{9D8B030D-6E8A-4147-A177-3AD203B41FA5}">
                      <a16:colId xmlns:a16="http://schemas.microsoft.com/office/drawing/2014/main" val="539232719"/>
                    </a:ext>
                  </a:extLst>
                </a:gridCol>
                <a:gridCol w="883288">
                  <a:extLst>
                    <a:ext uri="{9D8B030D-6E8A-4147-A177-3AD203B41FA5}">
                      <a16:colId xmlns:a16="http://schemas.microsoft.com/office/drawing/2014/main" val="593960596"/>
                    </a:ext>
                  </a:extLst>
                </a:gridCol>
                <a:gridCol w="883288">
                  <a:extLst>
                    <a:ext uri="{9D8B030D-6E8A-4147-A177-3AD203B41FA5}">
                      <a16:colId xmlns:a16="http://schemas.microsoft.com/office/drawing/2014/main" val="812849087"/>
                    </a:ext>
                  </a:extLst>
                </a:gridCol>
                <a:gridCol w="883288">
                  <a:extLst>
                    <a:ext uri="{9D8B030D-6E8A-4147-A177-3AD203B41FA5}">
                      <a16:colId xmlns:a16="http://schemas.microsoft.com/office/drawing/2014/main" val="393342644"/>
                    </a:ext>
                  </a:extLst>
                </a:gridCol>
                <a:gridCol w="883288">
                  <a:extLst>
                    <a:ext uri="{9D8B030D-6E8A-4147-A177-3AD203B41FA5}">
                      <a16:colId xmlns:a16="http://schemas.microsoft.com/office/drawing/2014/main" val="1507107954"/>
                    </a:ext>
                  </a:extLst>
                </a:gridCol>
                <a:gridCol w="883288">
                  <a:extLst>
                    <a:ext uri="{9D8B030D-6E8A-4147-A177-3AD203B41FA5}">
                      <a16:colId xmlns:a16="http://schemas.microsoft.com/office/drawing/2014/main" val="99840278"/>
                    </a:ext>
                  </a:extLst>
                </a:gridCol>
              </a:tblGrid>
              <a:tr h="324330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130962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85AE507-8810-401C-A446-F25F561DC617}"/>
              </a:ext>
            </a:extLst>
          </p:cNvPr>
          <p:cNvGraphicFramePr>
            <a:graphicFrameLocks noGrp="1"/>
          </p:cNvGraphicFramePr>
          <p:nvPr/>
        </p:nvGraphicFramePr>
        <p:xfrm>
          <a:off x="1703452" y="2366014"/>
          <a:ext cx="432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46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2DEA880-B218-4617-BB14-DD75285FEB4E}"/>
              </a:ext>
            </a:extLst>
          </p:cNvPr>
          <p:cNvGraphicFramePr>
            <a:graphicFrameLocks noGrp="1"/>
          </p:cNvGraphicFramePr>
          <p:nvPr/>
        </p:nvGraphicFramePr>
        <p:xfrm>
          <a:off x="2598497" y="2366014"/>
          <a:ext cx="432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47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E71CDAE-C838-400D-A509-E6BBC4344A28}"/>
              </a:ext>
            </a:extLst>
          </p:cNvPr>
          <p:cNvGraphicFramePr>
            <a:graphicFrameLocks noGrp="1"/>
          </p:cNvGraphicFramePr>
          <p:nvPr/>
        </p:nvGraphicFramePr>
        <p:xfrm>
          <a:off x="3476020" y="2366014"/>
          <a:ext cx="432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48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56D75985-0501-4A21-BEAE-22BC1BFDEE62}"/>
              </a:ext>
            </a:extLst>
          </p:cNvPr>
          <p:cNvGraphicFramePr>
            <a:graphicFrameLocks noGrp="1"/>
          </p:cNvGraphicFramePr>
          <p:nvPr/>
        </p:nvGraphicFramePr>
        <p:xfrm>
          <a:off x="4358203" y="2366014"/>
          <a:ext cx="432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49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5F822CF9-7345-4B9F-A379-8997553B8D55}"/>
              </a:ext>
            </a:extLst>
          </p:cNvPr>
          <p:cNvGraphicFramePr>
            <a:graphicFrameLocks noGrp="1"/>
          </p:cNvGraphicFramePr>
          <p:nvPr/>
        </p:nvGraphicFramePr>
        <p:xfrm>
          <a:off x="5237059" y="2366014"/>
          <a:ext cx="432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15994480-7782-47CA-A0BC-AFD0E9F8CC59}"/>
              </a:ext>
            </a:extLst>
          </p:cNvPr>
          <p:cNvGraphicFramePr>
            <a:graphicFrameLocks noGrp="1"/>
          </p:cNvGraphicFramePr>
          <p:nvPr/>
        </p:nvGraphicFramePr>
        <p:xfrm>
          <a:off x="6130772" y="2366014"/>
          <a:ext cx="432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52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5C19B518-3CAE-4F35-B005-320989033555}"/>
              </a:ext>
            </a:extLst>
          </p:cNvPr>
          <p:cNvGraphicFramePr>
            <a:graphicFrameLocks noGrp="1"/>
          </p:cNvGraphicFramePr>
          <p:nvPr/>
        </p:nvGraphicFramePr>
        <p:xfrm>
          <a:off x="7005243" y="2366014"/>
          <a:ext cx="432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53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41E83BB6-7520-410A-B6B8-01C9BB6A76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4526364"/>
              </p:ext>
            </p:extLst>
          </p:nvPr>
        </p:nvGraphicFramePr>
        <p:xfrm>
          <a:off x="6130772" y="4742741"/>
          <a:ext cx="432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51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14C09F84-DBF8-4D43-8DEC-48B52D589CDB}"/>
              </a:ext>
            </a:extLst>
          </p:cNvPr>
          <p:cNvSpPr txBox="1"/>
          <p:nvPr/>
        </p:nvSpPr>
        <p:spPr>
          <a:xfrm>
            <a:off x="8265015" y="5948065"/>
            <a:ext cx="5326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4195390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child to the correct number.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>
              <a:lnSpc>
                <a:spcPct val="200000"/>
              </a:lnSpc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Zita has 3 tenths and 2 hundredths.</a:t>
            </a:r>
          </a:p>
          <a:p>
            <a:pPr algn="ctr">
              <a:lnSpc>
                <a:spcPct val="200000"/>
              </a:lnSpc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Callum has 4 tenths and 3 hundredths.</a:t>
            </a:r>
          </a:p>
          <a:p>
            <a:pPr algn="ctr">
              <a:lnSpc>
                <a:spcPct val="200000"/>
              </a:lnSpc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Ruby has 4 tenths and 13 hundredths.</a:t>
            </a:r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F2267ACB-233E-41BC-B01B-8F3DC45483E4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8C248B1-0B7C-461C-92B9-427E0872956A}"/>
              </a:ext>
            </a:extLst>
          </p:cNvPr>
          <p:cNvSpPr/>
          <p:nvPr/>
        </p:nvSpPr>
        <p:spPr>
          <a:xfrm>
            <a:off x="2459655" y="3796140"/>
            <a:ext cx="1027968" cy="933922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A.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B586C36-A0C1-4125-933E-E5BA0237FE53}"/>
              </a:ext>
            </a:extLst>
          </p:cNvPr>
          <p:cNvSpPr/>
          <p:nvPr/>
        </p:nvSpPr>
        <p:spPr>
          <a:xfrm>
            <a:off x="4053212" y="3796140"/>
            <a:ext cx="1027968" cy="933922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B.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5CCEFBA8-414A-4F5D-A3C5-E614D5AC7DB3}"/>
              </a:ext>
            </a:extLst>
          </p:cNvPr>
          <p:cNvSpPr/>
          <p:nvPr/>
        </p:nvSpPr>
        <p:spPr>
          <a:xfrm>
            <a:off x="5642735" y="3789494"/>
            <a:ext cx="1027968" cy="933922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C.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10D9574-420B-4267-9ED6-DD1EA79BEA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807156"/>
              </p:ext>
            </p:extLst>
          </p:nvPr>
        </p:nvGraphicFramePr>
        <p:xfrm>
          <a:off x="2871987" y="3968455"/>
          <a:ext cx="432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43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A6B9E1FE-C54C-4A49-AC4F-E7111D0F90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310103"/>
              </p:ext>
            </p:extLst>
          </p:nvPr>
        </p:nvGraphicFramePr>
        <p:xfrm>
          <a:off x="4427274" y="3968455"/>
          <a:ext cx="432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32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700EE838-258B-4B8E-9010-D34E2F978D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5195816"/>
              </p:ext>
            </p:extLst>
          </p:nvPr>
        </p:nvGraphicFramePr>
        <p:xfrm>
          <a:off x="6079066" y="3968455"/>
          <a:ext cx="432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53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7F969652-D696-4869-B173-2DE7CA2BA4BB}"/>
              </a:ext>
            </a:extLst>
          </p:cNvPr>
          <p:cNvSpPr txBox="1"/>
          <p:nvPr/>
        </p:nvSpPr>
        <p:spPr>
          <a:xfrm>
            <a:off x="8265015" y="5948065"/>
            <a:ext cx="5326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1071900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child to the correct number.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>
              <a:lnSpc>
                <a:spcPct val="200000"/>
              </a:lnSpc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Zita has 3 tenths and 2 hundredths.</a:t>
            </a:r>
          </a:p>
          <a:p>
            <a:pPr algn="ctr">
              <a:lnSpc>
                <a:spcPct val="200000"/>
              </a:lnSpc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Callum has 4 tenths and 3 hundredths.</a:t>
            </a:r>
          </a:p>
          <a:p>
            <a:pPr algn="ctr">
              <a:lnSpc>
                <a:spcPct val="200000"/>
              </a:lnSpc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Ruby has 4 tenths and 13 hundredths.</a:t>
            </a:r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F2267ACB-233E-41BC-B01B-8F3DC45483E4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8C248B1-0B7C-461C-92B9-427E0872956A}"/>
              </a:ext>
            </a:extLst>
          </p:cNvPr>
          <p:cNvSpPr/>
          <p:nvPr/>
        </p:nvSpPr>
        <p:spPr>
          <a:xfrm>
            <a:off x="2459655" y="3796140"/>
            <a:ext cx="1027968" cy="933922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A.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B586C36-A0C1-4125-933E-E5BA0237FE53}"/>
              </a:ext>
            </a:extLst>
          </p:cNvPr>
          <p:cNvSpPr/>
          <p:nvPr/>
        </p:nvSpPr>
        <p:spPr>
          <a:xfrm>
            <a:off x="4053212" y="3796140"/>
            <a:ext cx="1027968" cy="933922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B.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5CCEFBA8-414A-4F5D-A3C5-E614D5AC7DB3}"/>
              </a:ext>
            </a:extLst>
          </p:cNvPr>
          <p:cNvSpPr/>
          <p:nvPr/>
        </p:nvSpPr>
        <p:spPr>
          <a:xfrm>
            <a:off x="5642735" y="3789494"/>
            <a:ext cx="1027968" cy="933922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C.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10D9574-420B-4267-9ED6-DD1EA79BEA3F}"/>
              </a:ext>
            </a:extLst>
          </p:cNvPr>
          <p:cNvGraphicFramePr>
            <a:graphicFrameLocks noGrp="1"/>
          </p:cNvGraphicFramePr>
          <p:nvPr/>
        </p:nvGraphicFramePr>
        <p:xfrm>
          <a:off x="2871987" y="3968455"/>
          <a:ext cx="432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43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A6B9E1FE-C54C-4A49-AC4F-E7111D0F9017}"/>
              </a:ext>
            </a:extLst>
          </p:cNvPr>
          <p:cNvGraphicFramePr>
            <a:graphicFrameLocks noGrp="1"/>
          </p:cNvGraphicFramePr>
          <p:nvPr/>
        </p:nvGraphicFramePr>
        <p:xfrm>
          <a:off x="4427274" y="3968455"/>
          <a:ext cx="432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32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700EE838-258B-4B8E-9010-D34E2F978D56}"/>
              </a:ext>
            </a:extLst>
          </p:cNvPr>
          <p:cNvGraphicFramePr>
            <a:graphicFrameLocks noGrp="1"/>
          </p:cNvGraphicFramePr>
          <p:nvPr/>
        </p:nvGraphicFramePr>
        <p:xfrm>
          <a:off x="6079066" y="3968455"/>
          <a:ext cx="432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53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7881D81-9031-41AB-A791-711507E3EDD0}"/>
              </a:ext>
            </a:extLst>
          </p:cNvPr>
          <p:cNvSpPr txBox="1"/>
          <p:nvPr/>
        </p:nvSpPr>
        <p:spPr>
          <a:xfrm>
            <a:off x="3990933" y="4808150"/>
            <a:ext cx="1152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Zita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85C816D-F622-40A8-BD97-4A84B8F801BC}"/>
              </a:ext>
            </a:extLst>
          </p:cNvPr>
          <p:cNvSpPr txBox="1"/>
          <p:nvPr/>
        </p:nvSpPr>
        <p:spPr>
          <a:xfrm>
            <a:off x="2397376" y="4808150"/>
            <a:ext cx="1152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Callum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2E2F5BC-615D-461D-A5A0-C08215ED7887}"/>
              </a:ext>
            </a:extLst>
          </p:cNvPr>
          <p:cNvSpPr txBox="1"/>
          <p:nvPr/>
        </p:nvSpPr>
        <p:spPr>
          <a:xfrm>
            <a:off x="5580456" y="4808150"/>
            <a:ext cx="1152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Ruby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31F320F-78A4-44BC-BCB0-46B1D1DC852B}"/>
              </a:ext>
            </a:extLst>
          </p:cNvPr>
          <p:cNvSpPr txBox="1"/>
          <p:nvPr/>
        </p:nvSpPr>
        <p:spPr>
          <a:xfrm>
            <a:off x="8265015" y="5948065"/>
            <a:ext cx="5326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142675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2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You have 2 tenths and 9 hundredths already. How many more tenths and hundredths do you need to make one whole?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Record your answer as a fraction.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F2267ACB-233E-41BC-B01B-8F3DC45483E4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EF3F7B5E-EEE6-46A0-BF6A-A39276380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976518"/>
              </p:ext>
            </p:extLst>
          </p:nvPr>
        </p:nvGraphicFramePr>
        <p:xfrm>
          <a:off x="3383998" y="1974784"/>
          <a:ext cx="2376003" cy="23760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0270">
                  <a:extLst>
                    <a:ext uri="{9D8B030D-6E8A-4147-A177-3AD203B41FA5}">
                      <a16:colId xmlns:a16="http://schemas.microsoft.com/office/drawing/2014/main" val="892802260"/>
                    </a:ext>
                  </a:extLst>
                </a:gridCol>
                <a:gridCol w="240270">
                  <a:extLst>
                    <a:ext uri="{9D8B030D-6E8A-4147-A177-3AD203B41FA5}">
                      <a16:colId xmlns:a16="http://schemas.microsoft.com/office/drawing/2014/main" val="311783798"/>
                    </a:ext>
                  </a:extLst>
                </a:gridCol>
                <a:gridCol w="240270">
                  <a:extLst>
                    <a:ext uri="{9D8B030D-6E8A-4147-A177-3AD203B41FA5}">
                      <a16:colId xmlns:a16="http://schemas.microsoft.com/office/drawing/2014/main" val="563966771"/>
                    </a:ext>
                  </a:extLst>
                </a:gridCol>
                <a:gridCol w="240270">
                  <a:extLst>
                    <a:ext uri="{9D8B030D-6E8A-4147-A177-3AD203B41FA5}">
                      <a16:colId xmlns:a16="http://schemas.microsoft.com/office/drawing/2014/main" val="2988920282"/>
                    </a:ext>
                  </a:extLst>
                </a:gridCol>
                <a:gridCol w="240270">
                  <a:extLst>
                    <a:ext uri="{9D8B030D-6E8A-4147-A177-3AD203B41FA5}">
                      <a16:colId xmlns:a16="http://schemas.microsoft.com/office/drawing/2014/main" val="3102520866"/>
                    </a:ext>
                  </a:extLst>
                </a:gridCol>
                <a:gridCol w="213573">
                  <a:extLst>
                    <a:ext uri="{9D8B030D-6E8A-4147-A177-3AD203B41FA5}">
                      <a16:colId xmlns:a16="http://schemas.microsoft.com/office/drawing/2014/main" val="3499305283"/>
                    </a:ext>
                  </a:extLst>
                </a:gridCol>
                <a:gridCol w="240270">
                  <a:extLst>
                    <a:ext uri="{9D8B030D-6E8A-4147-A177-3AD203B41FA5}">
                      <a16:colId xmlns:a16="http://schemas.microsoft.com/office/drawing/2014/main" val="4173577348"/>
                    </a:ext>
                  </a:extLst>
                </a:gridCol>
                <a:gridCol w="240270">
                  <a:extLst>
                    <a:ext uri="{9D8B030D-6E8A-4147-A177-3AD203B41FA5}">
                      <a16:colId xmlns:a16="http://schemas.microsoft.com/office/drawing/2014/main" val="3416867563"/>
                    </a:ext>
                  </a:extLst>
                </a:gridCol>
                <a:gridCol w="240270">
                  <a:extLst>
                    <a:ext uri="{9D8B030D-6E8A-4147-A177-3AD203B41FA5}">
                      <a16:colId xmlns:a16="http://schemas.microsoft.com/office/drawing/2014/main" val="4204415767"/>
                    </a:ext>
                  </a:extLst>
                </a:gridCol>
                <a:gridCol w="240270">
                  <a:extLst>
                    <a:ext uri="{9D8B030D-6E8A-4147-A177-3AD203B41FA5}">
                      <a16:colId xmlns:a16="http://schemas.microsoft.com/office/drawing/2014/main" val="3594202451"/>
                    </a:ext>
                  </a:extLst>
                </a:gridCol>
              </a:tblGrid>
              <a:tr h="240270"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203301"/>
                  </a:ext>
                </a:extLst>
              </a:tr>
              <a:tr h="240270"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580716"/>
                  </a:ext>
                </a:extLst>
              </a:tr>
              <a:tr h="240270"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8111"/>
                  </a:ext>
                </a:extLst>
              </a:tr>
              <a:tr h="240270"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300863"/>
                  </a:ext>
                </a:extLst>
              </a:tr>
              <a:tr h="240270"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615716"/>
                  </a:ext>
                </a:extLst>
              </a:tr>
              <a:tr h="240270"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853329"/>
                  </a:ext>
                </a:extLst>
              </a:tr>
              <a:tr h="240270"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940662"/>
                  </a:ext>
                </a:extLst>
              </a:tr>
              <a:tr h="213573"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812760"/>
                  </a:ext>
                </a:extLst>
              </a:tr>
              <a:tr h="240270"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204393"/>
                  </a:ext>
                </a:extLst>
              </a:tr>
              <a:tr h="240270"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464479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75B0000B-BED3-4F26-B627-49DDAE07768B}"/>
              </a:ext>
            </a:extLst>
          </p:cNvPr>
          <p:cNvSpPr txBox="1"/>
          <p:nvPr/>
        </p:nvSpPr>
        <p:spPr>
          <a:xfrm>
            <a:off x="8265015" y="5948065"/>
            <a:ext cx="5326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466886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2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You have 2 tenths and 9 hundredths already. How many more tenths and hundredths do you need to make one whole?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Record your answer as a fraction.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       and         or         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F2267ACB-233E-41BC-B01B-8F3DC45483E4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EF3F7B5E-EEE6-46A0-BF6A-A39276380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170971"/>
              </p:ext>
            </p:extLst>
          </p:nvPr>
        </p:nvGraphicFramePr>
        <p:xfrm>
          <a:off x="3383998" y="1974784"/>
          <a:ext cx="2376003" cy="23760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0270">
                  <a:extLst>
                    <a:ext uri="{9D8B030D-6E8A-4147-A177-3AD203B41FA5}">
                      <a16:colId xmlns:a16="http://schemas.microsoft.com/office/drawing/2014/main" val="892802260"/>
                    </a:ext>
                  </a:extLst>
                </a:gridCol>
                <a:gridCol w="240270">
                  <a:extLst>
                    <a:ext uri="{9D8B030D-6E8A-4147-A177-3AD203B41FA5}">
                      <a16:colId xmlns:a16="http://schemas.microsoft.com/office/drawing/2014/main" val="311783798"/>
                    </a:ext>
                  </a:extLst>
                </a:gridCol>
                <a:gridCol w="240270">
                  <a:extLst>
                    <a:ext uri="{9D8B030D-6E8A-4147-A177-3AD203B41FA5}">
                      <a16:colId xmlns:a16="http://schemas.microsoft.com/office/drawing/2014/main" val="563966771"/>
                    </a:ext>
                  </a:extLst>
                </a:gridCol>
                <a:gridCol w="240270">
                  <a:extLst>
                    <a:ext uri="{9D8B030D-6E8A-4147-A177-3AD203B41FA5}">
                      <a16:colId xmlns:a16="http://schemas.microsoft.com/office/drawing/2014/main" val="2988920282"/>
                    </a:ext>
                  </a:extLst>
                </a:gridCol>
                <a:gridCol w="240270">
                  <a:extLst>
                    <a:ext uri="{9D8B030D-6E8A-4147-A177-3AD203B41FA5}">
                      <a16:colId xmlns:a16="http://schemas.microsoft.com/office/drawing/2014/main" val="3102520866"/>
                    </a:ext>
                  </a:extLst>
                </a:gridCol>
                <a:gridCol w="213573">
                  <a:extLst>
                    <a:ext uri="{9D8B030D-6E8A-4147-A177-3AD203B41FA5}">
                      <a16:colId xmlns:a16="http://schemas.microsoft.com/office/drawing/2014/main" val="3499305283"/>
                    </a:ext>
                  </a:extLst>
                </a:gridCol>
                <a:gridCol w="240270">
                  <a:extLst>
                    <a:ext uri="{9D8B030D-6E8A-4147-A177-3AD203B41FA5}">
                      <a16:colId xmlns:a16="http://schemas.microsoft.com/office/drawing/2014/main" val="4173577348"/>
                    </a:ext>
                  </a:extLst>
                </a:gridCol>
                <a:gridCol w="240270">
                  <a:extLst>
                    <a:ext uri="{9D8B030D-6E8A-4147-A177-3AD203B41FA5}">
                      <a16:colId xmlns:a16="http://schemas.microsoft.com/office/drawing/2014/main" val="3416867563"/>
                    </a:ext>
                  </a:extLst>
                </a:gridCol>
                <a:gridCol w="240270">
                  <a:extLst>
                    <a:ext uri="{9D8B030D-6E8A-4147-A177-3AD203B41FA5}">
                      <a16:colId xmlns:a16="http://schemas.microsoft.com/office/drawing/2014/main" val="4204415767"/>
                    </a:ext>
                  </a:extLst>
                </a:gridCol>
                <a:gridCol w="240270">
                  <a:extLst>
                    <a:ext uri="{9D8B030D-6E8A-4147-A177-3AD203B41FA5}">
                      <a16:colId xmlns:a16="http://schemas.microsoft.com/office/drawing/2014/main" val="3594202451"/>
                    </a:ext>
                  </a:extLst>
                </a:gridCol>
              </a:tblGrid>
              <a:tr h="240270"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203301"/>
                  </a:ext>
                </a:extLst>
              </a:tr>
              <a:tr h="240270"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580716"/>
                  </a:ext>
                </a:extLst>
              </a:tr>
              <a:tr h="240270"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8111"/>
                  </a:ext>
                </a:extLst>
              </a:tr>
              <a:tr h="240270"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300863"/>
                  </a:ext>
                </a:extLst>
              </a:tr>
              <a:tr h="240270"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615716"/>
                  </a:ext>
                </a:extLst>
              </a:tr>
              <a:tr h="240270"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853329"/>
                  </a:ext>
                </a:extLst>
              </a:tr>
              <a:tr h="240270"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940662"/>
                  </a:ext>
                </a:extLst>
              </a:tr>
              <a:tr h="213573"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812760"/>
                  </a:ext>
                </a:extLst>
              </a:tr>
              <a:tr h="240270"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204393"/>
                  </a:ext>
                </a:extLst>
              </a:tr>
              <a:tr h="240270"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464479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4382AF0-BEF3-456A-BB8F-2CF7DC407A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4516085"/>
              </p:ext>
            </p:extLst>
          </p:nvPr>
        </p:nvGraphicFramePr>
        <p:xfrm>
          <a:off x="3279550" y="5282905"/>
          <a:ext cx="432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DC380500-0E04-4AE1-90E8-E5B96CC2F1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863052"/>
              </p:ext>
            </p:extLst>
          </p:nvPr>
        </p:nvGraphicFramePr>
        <p:xfrm>
          <a:off x="4398531" y="5282905"/>
          <a:ext cx="432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7CC6E44-57FB-4206-86B8-A804628B45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458514"/>
              </p:ext>
            </p:extLst>
          </p:nvPr>
        </p:nvGraphicFramePr>
        <p:xfrm>
          <a:off x="5317371" y="5282905"/>
          <a:ext cx="432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71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E851B76D-C631-441F-A938-7D5E0C2908BE}"/>
              </a:ext>
            </a:extLst>
          </p:cNvPr>
          <p:cNvSpPr txBox="1"/>
          <p:nvPr/>
        </p:nvSpPr>
        <p:spPr>
          <a:xfrm>
            <a:off x="8265015" y="5948065"/>
            <a:ext cx="5326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2193354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28500E97074E9232E002F87A0DA8" ma:contentTypeVersion="8" ma:contentTypeDescription="Create a new document." ma:contentTypeScope="" ma:versionID="f9bae57d942f349496b0c157240b0a3b">
  <xsd:schema xmlns:xsd="http://www.w3.org/2001/XMLSchema" xmlns:xs="http://www.w3.org/2001/XMLSchema" xmlns:p="http://schemas.microsoft.com/office/2006/metadata/properties" xmlns:ns2="86144f90-c7b6-48d0-aae5-f5e9e48cc3df" xmlns:ns3="5c7a0828-c5e4-45f8-a074-18a8fdc88ec6" targetNamespace="http://schemas.microsoft.com/office/2006/metadata/properties" ma:root="true" ma:fieldsID="c61ec2ab7abc56edcd4447b1e74a28c5" ns2:_="" ns3:_="">
    <xsd:import namespace="86144f90-c7b6-48d0-aae5-f5e9e48cc3df"/>
    <xsd:import namespace="5c7a0828-c5e4-45f8-a074-18a8fdc88e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a0828-c5e4-45f8-a074-18a8fdc88e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E3EC844-6639-4673-BB93-614F32684F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144f90-c7b6-48d0-aae5-f5e9e48cc3df"/>
    <ds:schemaRef ds:uri="5c7a0828-c5e4-45f8-a074-18a8fdc88e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EF8F11D-A449-4684-B8E0-461263A2E192}">
  <ds:schemaRefs>
    <ds:schemaRef ds:uri="http://purl.org/dc/elements/1.1/"/>
    <ds:schemaRef ds:uri="5c7a0828-c5e4-45f8-a074-18a8fdc88ec6"/>
    <ds:schemaRef ds:uri="http://schemas.microsoft.com/office/infopath/2007/PartnerControls"/>
    <ds:schemaRef ds:uri="86144f90-c7b6-48d0-aae5-f5e9e48cc3df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2401</TotalTime>
  <Words>369</Words>
  <Application>Microsoft Office PowerPoint</Application>
  <PresentationFormat>On-screen Show (4:3)</PresentationFormat>
  <Paragraphs>192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Zainab Ali</cp:lastModifiedBy>
  <cp:revision>51</cp:revision>
  <dcterms:created xsi:type="dcterms:W3CDTF">2018-03-17T10:08:43Z</dcterms:created>
  <dcterms:modified xsi:type="dcterms:W3CDTF">2020-03-26T10:12:48Z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0x0101002E2B28500E97074E9232E002F87A0DA8</vt:lpwstr>
  </property>
  <property fmtid="{D5CDD505-2E9C-101B-9397-08002B2CF9AE}" pid="3" name="TaxKeyword">
    <vt:lpwstr/>
  </property>
</Properties>
</file>