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66" r:id="rId5"/>
    <p:sldId id="355" r:id="rId6"/>
    <p:sldId id="382" r:id="rId7"/>
    <p:sldId id="389" r:id="rId8"/>
    <p:sldId id="392" r:id="rId9"/>
    <p:sldId id="393" r:id="rId10"/>
    <p:sldId id="376" r:id="rId11"/>
    <p:sldId id="38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49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C43C518-2E58-4E98-8F61-29A47E1D445A}"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26868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43C518-2E58-4E98-8F61-29A47E1D445A}"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1174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43C518-2E58-4E98-8F61-29A47E1D445A}"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30399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43C518-2E58-4E98-8F61-29A47E1D445A}"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1466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43C518-2E58-4E98-8F61-29A47E1D445A}"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681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C43C518-2E58-4E98-8F61-29A47E1D445A}" type="datetimeFigureOut">
              <a:rPr lang="en-GB" smtClean="0"/>
              <a:t>25/03/2020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09313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C43C518-2E58-4E98-8F61-29A47E1D445A}" type="datetimeFigureOut">
              <a:rPr lang="en-GB" smtClean="0"/>
              <a:t>25/03/2020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3213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43C518-2E58-4E98-8F61-29A47E1D445A}" type="datetimeFigureOut">
              <a:rPr lang="en-GB" smtClean="0"/>
              <a:t>25/03/2020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23283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3C518-2E58-4E98-8F61-29A47E1D445A}" type="datetimeFigureOut">
              <a:rPr lang="en-GB" smtClean="0"/>
              <a:t>25/03/2020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13106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25/03/2020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3876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25/03/2020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4584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C518-2E58-4E98-8F61-29A47E1D445A}" type="datetimeFigureOut">
              <a:rPr lang="en-GB" smtClean="0"/>
              <a:t>25/03/2020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0018D-5503-4B9E-8996-530C5B2D4BAD}" type="slidenum">
              <a:rPr lang="en-GB" smtClean="0"/>
              <a:t>‹#›</a:t>
            </a:fld>
            <a:endParaRPr lang="en-GB"/>
          </a:p>
        </p:txBody>
      </p:sp>
    </p:spTree>
    <p:extLst>
      <p:ext uri="{BB962C8B-B14F-4D97-AF65-F5344CB8AC3E}">
        <p14:creationId xmlns:p14="http://schemas.microsoft.com/office/powerpoint/2010/main" val="425241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rgbClr val="E7E6E6">
                    <a:lumMod val="50000"/>
                  </a:srgbClr>
                </a:solidFill>
                <a:latin typeface="Century Gothic" panose="020B0502020202020204" pitchFamily="34" charset="0"/>
              </a:rPr>
              <a:t>Year 3/4 – Summer Block 5 – Mass and Capacity</a:t>
            </a:r>
          </a:p>
          <a:p>
            <a:pPr algn="ctr"/>
            <a:endParaRPr lang="en-GB" sz="1600" b="1" u="sng" dirty="0">
              <a:solidFill>
                <a:schemeClr val="accent2"/>
              </a:solidFill>
              <a:latin typeface="Century Gothic" panose="020B0502020202020204" pitchFamily="34" charset="0"/>
            </a:endParaRPr>
          </a:p>
          <a:p>
            <a:pPr algn="ctr"/>
            <a:r>
              <a:rPr lang="en-GB" sz="1600" b="1" u="sng" dirty="0">
                <a:solidFill>
                  <a:schemeClr val="accent2"/>
                </a:solidFill>
                <a:latin typeface="Century Gothic" panose="020B0502020202020204" pitchFamily="34" charset="0"/>
              </a:rPr>
              <a:t>01.04.20 </a:t>
            </a:r>
            <a:endParaRPr lang="en-GB" sz="4800" b="1" dirty="0">
              <a:solidFill>
                <a:schemeClr val="accent2"/>
              </a:solidFill>
              <a:latin typeface="Century Gothic" panose="020B0502020202020204" pitchFamily="34" charset="0"/>
            </a:endParaRPr>
          </a:p>
          <a:p>
            <a:pPr algn="ctr"/>
            <a:r>
              <a:rPr lang="en-GB" sz="4800" b="1" dirty="0">
                <a:solidFill>
                  <a:schemeClr val="bg2">
                    <a:lumMod val="25000"/>
                  </a:schemeClr>
                </a:solidFill>
                <a:latin typeface="Century Gothic" panose="020B0502020202020204" pitchFamily="34" charset="0"/>
              </a:rPr>
              <a:t>Year 3: </a:t>
            </a:r>
          </a:p>
          <a:p>
            <a:pPr algn="ctr"/>
            <a:r>
              <a:rPr lang="en-GB" sz="4800" b="1" dirty="0">
                <a:solidFill>
                  <a:schemeClr val="bg2">
                    <a:lumMod val="25000"/>
                  </a:schemeClr>
                </a:solidFill>
                <a:latin typeface="Century Gothic" panose="020B0502020202020204" pitchFamily="34" charset="0"/>
              </a:rPr>
              <a:t>Lo: I can add and subtract mass using reasoning and problem- solving </a:t>
            </a:r>
          </a:p>
          <a:p>
            <a:pPr lvl="0" algn="ctr"/>
            <a:endParaRPr lang="en-GB" sz="4000" b="1" dirty="0">
              <a:solidFill>
                <a:schemeClr val="bg2">
                  <a:lumMod val="25000"/>
                </a:schemeClr>
              </a:solidFill>
              <a:latin typeface="Century Gothic" panose="020B0502020202020204" pitchFamily="34" charset="0"/>
            </a:endParaRPr>
          </a:p>
          <a:p>
            <a:pPr lvl="0" algn="ctr"/>
            <a:endParaRPr lang="en-GB" sz="4000" b="1" dirty="0">
              <a:solidFill>
                <a:schemeClr val="bg2">
                  <a:lumMod val="50000"/>
                </a:schemeClr>
              </a:solidFill>
              <a:latin typeface="Century Gothic" panose="020B0502020202020204" pitchFamily="34" charset="0"/>
            </a:endParaRPr>
          </a:p>
          <a:p>
            <a:pPr algn="ctr"/>
            <a:endParaRPr lang="en-GB" sz="2000" b="1" u="sng" dirty="0">
              <a:solidFill>
                <a:schemeClr val="bg2">
                  <a:lumMod val="50000"/>
                </a:schemeClr>
              </a:solidFill>
              <a:latin typeface="Century Gothic" panose="020B0502020202020204" pitchFamily="34" charset="0"/>
            </a:endParaRPr>
          </a:p>
          <a:p>
            <a:pPr lvl="0" algn="ctr"/>
            <a:r>
              <a:rPr lang="en-GB" sz="2400" b="1" u="sng" dirty="0">
                <a:solidFill>
                  <a:schemeClr val="tx1"/>
                </a:solidFill>
                <a:latin typeface="Century Gothic" panose="020B0502020202020204" pitchFamily="34" charset="0"/>
              </a:rPr>
              <a:t> </a:t>
            </a:r>
          </a:p>
          <a:p>
            <a:pPr lvl="0" algn="ctr"/>
            <a:endParaRPr lang="en-GB" sz="2400" b="1" u="sng"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p:txBody>
      </p:sp>
      <p:pic>
        <p:nvPicPr>
          <p:cNvPr id="7" name="Picture 6" descr="A close up of a sign&#10;&#10;Description generated with high confidence">
            <a:extLst>
              <a:ext uri="{FF2B5EF4-FFF2-40B4-BE49-F238E27FC236}">
                <a16:creationId xmlns:a16="http://schemas.microsoft.com/office/drawing/2014/main" id="{D7BAB9E8-1111-4F8E-B9E2-2A7E00F819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1" name="TextBox 8">
            <a:extLst>
              <a:ext uri="{FF2B5EF4-FFF2-40B4-BE49-F238E27FC236}">
                <a16:creationId xmlns:a16="http://schemas.microsoft.com/office/drawing/2014/main" id="{C1FA25F3-BFBE-4A45-9EEB-E028A38A951C}"/>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32354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1</a:t>
            </a:r>
          </a:p>
          <a:p>
            <a:pPr lvl="0" algn="ctr"/>
            <a:endParaRPr lang="en-GB" sz="2000" b="1" dirty="0">
              <a:solidFill>
                <a:prstClr val="black"/>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Yusuf is packing for his holiday. The maximum weight of his suitcase is 10kg. Find all of the possible combinations of three items he could put in his case. You must include the weight of the case.</a:t>
            </a:r>
          </a:p>
          <a:p>
            <a:pPr lvl="0" defTabSz="514350">
              <a:defRPr/>
            </a:pPr>
            <a:r>
              <a:rPr lang="en-GB" sz="2000" b="1" dirty="0">
                <a:solidFill>
                  <a:schemeClr val="tx1"/>
                </a:solidFill>
                <a:latin typeface="Century Gothic" panose="020B0502020202020204" pitchFamily="34" charset="0"/>
              </a:rPr>
              <a:t> </a:t>
            </a:r>
          </a:p>
          <a:p>
            <a:pPr marL="285750" indent="-285750">
              <a:buFont typeface="Arial" panose="020B0604020202020204" pitchFamily="34" charset="0"/>
              <a:buChar char="•"/>
            </a:pPr>
            <a:r>
              <a:rPr lang="en-GB" sz="2000" b="1" dirty="0">
                <a:solidFill>
                  <a:schemeClr val="tx1"/>
                </a:solidFill>
                <a:latin typeface="Century Gothic" panose="020B0502020202020204" pitchFamily="34" charset="0"/>
              </a:rPr>
              <a:t>Case </a:t>
            </a:r>
            <a:r>
              <a:rPr lang="en-GB" altLang="en-US" sz="2000" b="1" dirty="0">
                <a:solidFill>
                  <a:schemeClr val="tx1"/>
                </a:solidFill>
                <a:latin typeface="Century Gothic" panose="020B0502020202020204" pitchFamily="34" charset="0"/>
              </a:rPr>
              <a:t>– 4kg and 700g</a:t>
            </a:r>
            <a:endParaRPr lang="en-GB" sz="2000" b="1" dirty="0">
              <a:solidFill>
                <a:schemeClr val="tx1"/>
              </a:solidFill>
              <a:latin typeface="Century Gothic" panose="020B0502020202020204" pitchFamily="34" charset="0"/>
            </a:endParaRPr>
          </a:p>
          <a:p>
            <a:pPr marL="285750" indent="-285750">
              <a:buFont typeface="Arial" panose="020B0604020202020204" pitchFamily="34" charset="0"/>
              <a:buChar char="•"/>
            </a:pPr>
            <a:r>
              <a:rPr lang="en-GB" sz="2000" b="1" dirty="0">
                <a:solidFill>
                  <a:schemeClr val="tx1"/>
                </a:solidFill>
                <a:latin typeface="Century Gothic" panose="020B0502020202020204" pitchFamily="34" charset="0"/>
              </a:rPr>
              <a:t>Toiletry bag </a:t>
            </a:r>
            <a:r>
              <a:rPr lang="en-GB" altLang="en-US" sz="2000" b="1" dirty="0">
                <a:solidFill>
                  <a:schemeClr val="tx1"/>
                </a:solidFill>
                <a:latin typeface="Century Gothic" panose="020B0502020202020204" pitchFamily="34" charset="0"/>
              </a:rPr>
              <a:t>– 650g</a:t>
            </a:r>
          </a:p>
          <a:p>
            <a:pPr marL="285750" indent="-285750">
              <a:buFont typeface="Arial" panose="020B0604020202020204" pitchFamily="34" charset="0"/>
              <a:buChar char="•"/>
            </a:pPr>
            <a:r>
              <a:rPr lang="en-GB" altLang="en-US" sz="2000" b="1" dirty="0">
                <a:solidFill>
                  <a:schemeClr val="tx1"/>
                </a:solidFill>
                <a:latin typeface="Century Gothic" panose="020B0502020202020204" pitchFamily="34" charset="0"/>
              </a:rPr>
              <a:t>Shoes – 1400g</a:t>
            </a:r>
          </a:p>
          <a:p>
            <a:pPr marL="285750" indent="-285750">
              <a:buFont typeface="Arial" panose="020B0604020202020204" pitchFamily="34" charset="0"/>
              <a:buChar char="•"/>
            </a:pPr>
            <a:r>
              <a:rPr lang="en-GB" altLang="en-US" sz="2000" b="1" dirty="0">
                <a:solidFill>
                  <a:schemeClr val="tx1"/>
                </a:solidFill>
                <a:latin typeface="Century Gothic" panose="020B0502020202020204" pitchFamily="34" charset="0"/>
              </a:rPr>
              <a:t>Clothes – 2kg and 100g</a:t>
            </a:r>
          </a:p>
          <a:p>
            <a:pPr marL="285750" indent="-285750">
              <a:buFont typeface="Arial" panose="020B0604020202020204" pitchFamily="34" charset="0"/>
              <a:buChar char="•"/>
            </a:pPr>
            <a:r>
              <a:rPr lang="en-GB" altLang="en-US" sz="2000" b="1" dirty="0">
                <a:solidFill>
                  <a:schemeClr val="tx1"/>
                </a:solidFill>
                <a:latin typeface="Century Gothic" panose="020B0502020202020204" pitchFamily="34" charset="0"/>
              </a:rPr>
              <a:t>Swimwear – 850g</a:t>
            </a:r>
          </a:p>
          <a:p>
            <a:pPr marL="285750" indent="-285750">
              <a:buFont typeface="Arial" panose="020B0604020202020204" pitchFamily="34" charset="0"/>
              <a:buChar char="•"/>
            </a:pPr>
            <a:r>
              <a:rPr lang="en-GB" altLang="en-US" sz="2000" b="1" dirty="0">
                <a:solidFill>
                  <a:schemeClr val="tx1"/>
                </a:solidFill>
                <a:latin typeface="Century Gothic" panose="020B0502020202020204" pitchFamily="34" charset="0"/>
              </a:rPr>
              <a:t>Inflatable toy and pump – 2kg and 400g </a:t>
            </a:r>
          </a:p>
          <a:p>
            <a:pPr marL="285750" indent="-285750">
              <a:lnSpc>
                <a:spcPct val="150000"/>
              </a:lnSpc>
              <a:buFont typeface="Arial" panose="020B0604020202020204" pitchFamily="34" charset="0"/>
              <a:buChar char="•"/>
            </a:pPr>
            <a:endParaRPr lang="en-GB" altLang="en-US" sz="2000" b="1" dirty="0">
              <a:solidFill>
                <a:schemeClr val="tx1"/>
              </a:solidFill>
              <a:latin typeface="Century Gothic" panose="020B0502020202020204" pitchFamily="34" charset="0"/>
            </a:endParaRPr>
          </a:p>
          <a:p>
            <a:endParaRPr lang="en-GB" altLang="en-US" sz="2000" b="1" dirty="0">
              <a:solidFill>
                <a:srgbClr val="FF0000"/>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pic>
        <p:nvPicPr>
          <p:cNvPr id="7" name="Picture 6" descr="A close up of a sign&#10;&#10;Description generated with high confidence">
            <a:extLst>
              <a:ext uri="{FF2B5EF4-FFF2-40B4-BE49-F238E27FC236}">
                <a16:creationId xmlns:a16="http://schemas.microsoft.com/office/drawing/2014/main" id="{28ECE060-6FDD-4426-90EC-CA08F51D59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1" name="TextBox 8">
            <a:extLst>
              <a:ext uri="{FF2B5EF4-FFF2-40B4-BE49-F238E27FC236}">
                <a16:creationId xmlns:a16="http://schemas.microsoft.com/office/drawing/2014/main" id="{5B1C5A43-ED6D-4576-B543-0299868AF8AF}"/>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
        <p:nvSpPr>
          <p:cNvPr id="6" name="TextBox 5">
            <a:extLst>
              <a:ext uri="{FF2B5EF4-FFF2-40B4-BE49-F238E27FC236}">
                <a16:creationId xmlns:a16="http://schemas.microsoft.com/office/drawing/2014/main" id="{15C159D1-79FF-4691-BF17-76A7729FDC08}"/>
              </a:ext>
            </a:extLst>
          </p:cNvPr>
          <p:cNvSpPr txBox="1"/>
          <p:nvPr/>
        </p:nvSpPr>
        <p:spPr>
          <a:xfrm>
            <a:off x="8452033" y="5983548"/>
            <a:ext cx="367408" cy="276999"/>
          </a:xfrm>
          <a:prstGeom prst="rect">
            <a:avLst/>
          </a:prstGeom>
          <a:noFill/>
        </p:spPr>
        <p:txBody>
          <a:bodyPr wrap="none" rtlCol="0">
            <a:spAutoFit/>
          </a:bodyPr>
          <a:lstStyle/>
          <a:p>
            <a:pPr algn="ctr"/>
            <a:r>
              <a:rPr lang="en-GB" sz="1200" b="1" dirty="0">
                <a:latin typeface="Century Gothic" panose="020B0502020202020204" pitchFamily="34" charset="0"/>
              </a:rPr>
              <a:t>Y3</a:t>
            </a:r>
          </a:p>
        </p:txBody>
      </p:sp>
    </p:spTree>
    <p:extLst>
      <p:ext uri="{BB962C8B-B14F-4D97-AF65-F5344CB8AC3E}">
        <p14:creationId xmlns:p14="http://schemas.microsoft.com/office/powerpoint/2010/main" val="1071900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1</a:t>
            </a:r>
          </a:p>
          <a:p>
            <a:pPr lvl="0" algn="ctr"/>
            <a:endParaRPr lang="en-GB" sz="2000" b="1" dirty="0">
              <a:solidFill>
                <a:prstClr val="black"/>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Yusuf is packing for his holiday. The maximum weight of his suitcase is 10kg. Find all of the possible combinations of three items he could put in his case. You must include the weight of the case.</a:t>
            </a:r>
          </a:p>
          <a:p>
            <a:pPr lvl="0" defTabSz="514350">
              <a:defRPr/>
            </a:pPr>
            <a:r>
              <a:rPr lang="en-GB" sz="2000" b="1" dirty="0">
                <a:solidFill>
                  <a:schemeClr val="tx1"/>
                </a:solidFill>
                <a:latin typeface="Century Gothic" panose="020B0502020202020204" pitchFamily="34" charset="0"/>
              </a:rPr>
              <a:t> </a:t>
            </a:r>
          </a:p>
          <a:p>
            <a:pPr marL="285750" indent="-285750">
              <a:buFont typeface="Arial" panose="020B0604020202020204" pitchFamily="34" charset="0"/>
              <a:buChar char="•"/>
            </a:pPr>
            <a:r>
              <a:rPr lang="en-GB" sz="2000" b="1" dirty="0">
                <a:solidFill>
                  <a:schemeClr val="tx1"/>
                </a:solidFill>
                <a:latin typeface="Century Gothic" panose="020B0502020202020204" pitchFamily="34" charset="0"/>
              </a:rPr>
              <a:t>Case </a:t>
            </a:r>
            <a:r>
              <a:rPr lang="en-GB" altLang="en-US" sz="2000" b="1" dirty="0">
                <a:solidFill>
                  <a:schemeClr val="tx1"/>
                </a:solidFill>
                <a:latin typeface="Century Gothic" panose="020B0502020202020204" pitchFamily="34" charset="0"/>
              </a:rPr>
              <a:t>– 4kg and 700g</a:t>
            </a:r>
            <a:endParaRPr lang="en-GB" sz="2000" b="1" dirty="0">
              <a:solidFill>
                <a:schemeClr val="tx1"/>
              </a:solidFill>
              <a:latin typeface="Century Gothic" panose="020B0502020202020204" pitchFamily="34" charset="0"/>
            </a:endParaRPr>
          </a:p>
          <a:p>
            <a:pPr marL="285750" indent="-285750">
              <a:buFont typeface="Arial" panose="020B0604020202020204" pitchFamily="34" charset="0"/>
              <a:buChar char="•"/>
            </a:pPr>
            <a:r>
              <a:rPr lang="en-GB" sz="2000" b="1" dirty="0">
                <a:solidFill>
                  <a:schemeClr val="tx1"/>
                </a:solidFill>
                <a:latin typeface="Century Gothic" panose="020B0502020202020204" pitchFamily="34" charset="0"/>
              </a:rPr>
              <a:t>Toiletry bag </a:t>
            </a:r>
            <a:r>
              <a:rPr lang="en-GB" altLang="en-US" sz="2000" b="1" dirty="0">
                <a:solidFill>
                  <a:schemeClr val="tx1"/>
                </a:solidFill>
                <a:latin typeface="Century Gothic" panose="020B0502020202020204" pitchFamily="34" charset="0"/>
              </a:rPr>
              <a:t>– 650g</a:t>
            </a:r>
          </a:p>
          <a:p>
            <a:pPr marL="285750" indent="-285750">
              <a:buFont typeface="Arial" panose="020B0604020202020204" pitchFamily="34" charset="0"/>
              <a:buChar char="•"/>
            </a:pPr>
            <a:r>
              <a:rPr lang="en-GB" altLang="en-US" sz="2000" b="1" dirty="0">
                <a:solidFill>
                  <a:schemeClr val="tx1"/>
                </a:solidFill>
                <a:latin typeface="Century Gothic" panose="020B0502020202020204" pitchFamily="34" charset="0"/>
              </a:rPr>
              <a:t>Shoes – 1400g</a:t>
            </a:r>
          </a:p>
          <a:p>
            <a:pPr marL="285750" indent="-285750">
              <a:buFont typeface="Arial" panose="020B0604020202020204" pitchFamily="34" charset="0"/>
              <a:buChar char="•"/>
            </a:pPr>
            <a:r>
              <a:rPr lang="en-GB" altLang="en-US" sz="2000" b="1" dirty="0">
                <a:solidFill>
                  <a:schemeClr val="tx1"/>
                </a:solidFill>
                <a:latin typeface="Century Gothic" panose="020B0502020202020204" pitchFamily="34" charset="0"/>
              </a:rPr>
              <a:t>Clothes – 2kg and 100g</a:t>
            </a:r>
          </a:p>
          <a:p>
            <a:pPr marL="285750" indent="-285750">
              <a:buFont typeface="Arial" panose="020B0604020202020204" pitchFamily="34" charset="0"/>
              <a:buChar char="•"/>
            </a:pPr>
            <a:r>
              <a:rPr lang="en-GB" altLang="en-US" sz="2000" b="1" dirty="0">
                <a:solidFill>
                  <a:schemeClr val="tx1"/>
                </a:solidFill>
                <a:latin typeface="Century Gothic" panose="020B0502020202020204" pitchFamily="34" charset="0"/>
              </a:rPr>
              <a:t>Swimwear – 850g</a:t>
            </a:r>
          </a:p>
          <a:p>
            <a:pPr marL="285750" indent="-285750">
              <a:buFont typeface="Arial" panose="020B0604020202020204" pitchFamily="34" charset="0"/>
              <a:buChar char="•"/>
            </a:pPr>
            <a:r>
              <a:rPr lang="en-GB" altLang="en-US" sz="2000" b="1" dirty="0">
                <a:solidFill>
                  <a:schemeClr val="tx1"/>
                </a:solidFill>
                <a:latin typeface="Century Gothic" panose="020B0502020202020204" pitchFamily="34" charset="0"/>
              </a:rPr>
              <a:t>Inflatable toy and pump – 2kg and 400g </a:t>
            </a:r>
          </a:p>
          <a:p>
            <a:pPr marL="285750" indent="-285750">
              <a:lnSpc>
                <a:spcPct val="150000"/>
              </a:lnSpc>
              <a:buFont typeface="Arial" panose="020B0604020202020204" pitchFamily="34" charset="0"/>
              <a:buChar char="•"/>
            </a:pPr>
            <a:endParaRPr lang="en-GB" altLang="en-US" sz="2000" b="1" dirty="0">
              <a:solidFill>
                <a:schemeClr val="tx1"/>
              </a:solidFill>
              <a:latin typeface="Century Gothic" panose="020B0502020202020204" pitchFamily="34" charset="0"/>
            </a:endParaRPr>
          </a:p>
          <a:p>
            <a:r>
              <a:rPr lang="en-GB" altLang="en-US" sz="2000" b="1" dirty="0">
                <a:solidFill>
                  <a:srgbClr val="FF0000"/>
                </a:solidFill>
                <a:latin typeface="Century Gothic" panose="020B0502020202020204" pitchFamily="34" charset="0"/>
              </a:rPr>
              <a:t>Various answers, for example: </a:t>
            </a:r>
          </a:p>
          <a:p>
            <a:pPr marL="457200" indent="-457200">
              <a:buAutoNum type="arabicPeriod"/>
            </a:pPr>
            <a:r>
              <a:rPr lang="en-GB" altLang="en-US" sz="2000" b="1" dirty="0">
                <a:solidFill>
                  <a:srgbClr val="FF0000"/>
                </a:solidFill>
                <a:latin typeface="Century Gothic" panose="020B0502020202020204" pitchFamily="34" charset="0"/>
              </a:rPr>
              <a:t>Inflatable toy and pump, shoes and swimwear (9kg and 350g)</a:t>
            </a:r>
          </a:p>
          <a:p>
            <a:pPr marL="457200" indent="-457200">
              <a:buAutoNum type="arabicPeriod"/>
            </a:pPr>
            <a:r>
              <a:rPr lang="en-GB" altLang="en-US" sz="2000" b="1" dirty="0">
                <a:solidFill>
                  <a:srgbClr val="FF0000"/>
                </a:solidFill>
                <a:latin typeface="Century Gothic" panose="020B0502020202020204" pitchFamily="34" charset="0"/>
              </a:rPr>
              <a:t>Inflatable toy and pump, shoes and toiletry bag (9kg and150g)</a:t>
            </a:r>
          </a:p>
          <a:p>
            <a:pPr marL="457200" indent="-457200">
              <a:buAutoNum type="arabicPeriod"/>
            </a:pPr>
            <a:r>
              <a:rPr lang="en-GB" altLang="en-US" sz="2000" b="1" dirty="0">
                <a:solidFill>
                  <a:srgbClr val="FF0000"/>
                </a:solidFill>
                <a:latin typeface="Century Gothic" panose="020B0502020202020204" pitchFamily="34" charset="0"/>
              </a:rPr>
              <a:t>Clothes, shoes and toiletry bag (8kg and 850g)</a:t>
            </a:r>
            <a:endParaRPr lang="en-GB" altLang="en-US" sz="2000" b="1" dirty="0">
              <a:solidFill>
                <a:schemeClr val="tx1"/>
              </a:solidFill>
              <a:latin typeface="Century Gothic" panose="020B0502020202020204" pitchFamily="34" charset="0"/>
            </a:endParaRPr>
          </a:p>
          <a:p>
            <a:endParaRPr lang="en-GB" altLang="en-US" sz="2000" b="1" dirty="0">
              <a:solidFill>
                <a:srgbClr val="FF0000"/>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pic>
        <p:nvPicPr>
          <p:cNvPr id="7" name="Picture 6" descr="A close up of a sign&#10;&#10;Description generated with high confidence">
            <a:extLst>
              <a:ext uri="{FF2B5EF4-FFF2-40B4-BE49-F238E27FC236}">
                <a16:creationId xmlns:a16="http://schemas.microsoft.com/office/drawing/2014/main" id="{28ECE060-6FDD-4426-90EC-CA08F51D59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1" name="TextBox 8">
            <a:extLst>
              <a:ext uri="{FF2B5EF4-FFF2-40B4-BE49-F238E27FC236}">
                <a16:creationId xmlns:a16="http://schemas.microsoft.com/office/drawing/2014/main" id="{5B1C5A43-ED6D-4576-B543-0299868AF8AF}"/>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
        <p:nvSpPr>
          <p:cNvPr id="6" name="TextBox 5">
            <a:extLst>
              <a:ext uri="{FF2B5EF4-FFF2-40B4-BE49-F238E27FC236}">
                <a16:creationId xmlns:a16="http://schemas.microsoft.com/office/drawing/2014/main" id="{7D08AB4D-C19B-4E55-89D7-3E925C8EB723}"/>
              </a:ext>
            </a:extLst>
          </p:cNvPr>
          <p:cNvSpPr txBox="1"/>
          <p:nvPr/>
        </p:nvSpPr>
        <p:spPr>
          <a:xfrm>
            <a:off x="8452033" y="5983548"/>
            <a:ext cx="367408" cy="276999"/>
          </a:xfrm>
          <a:prstGeom prst="rect">
            <a:avLst/>
          </a:prstGeom>
          <a:noFill/>
        </p:spPr>
        <p:txBody>
          <a:bodyPr wrap="none" rtlCol="0">
            <a:spAutoFit/>
          </a:bodyPr>
          <a:lstStyle/>
          <a:p>
            <a:pPr algn="ctr"/>
            <a:r>
              <a:rPr lang="en-GB" sz="1200" b="1" dirty="0">
                <a:latin typeface="Century Gothic" panose="020B0502020202020204" pitchFamily="34" charset="0"/>
              </a:rPr>
              <a:t>Y3</a:t>
            </a:r>
          </a:p>
        </p:txBody>
      </p:sp>
    </p:spTree>
    <p:extLst>
      <p:ext uri="{BB962C8B-B14F-4D97-AF65-F5344CB8AC3E}">
        <p14:creationId xmlns:p14="http://schemas.microsoft.com/office/powerpoint/2010/main" val="123951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7" name="Picture 16" descr="A close up of a sign&#10;&#10;Description generated with high confidence">
            <a:extLst>
              <a:ext uri="{FF2B5EF4-FFF2-40B4-BE49-F238E27FC236}">
                <a16:creationId xmlns:a16="http://schemas.microsoft.com/office/drawing/2014/main" id="{1F9CD51A-BF5E-4BAC-94EF-810F8F04D6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8" name="TextBox 8">
            <a:extLst>
              <a:ext uri="{FF2B5EF4-FFF2-40B4-BE49-F238E27FC236}">
                <a16:creationId xmlns:a16="http://schemas.microsoft.com/office/drawing/2014/main" id="{902010AD-A9C3-452F-9868-CD0C031737EA}"/>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pic>
        <p:nvPicPr>
          <p:cNvPr id="30" name="Picture 29">
            <a:extLst>
              <a:ext uri="{FF2B5EF4-FFF2-40B4-BE49-F238E27FC236}">
                <a16:creationId xmlns:a16="http://schemas.microsoft.com/office/drawing/2014/main" id="{A4CB9902-CE31-44EE-B4DC-CE1083210A80}"/>
              </a:ext>
            </a:extLst>
          </p:cNvPr>
          <p:cNvPicPr>
            <a:picLocks noChangeAspect="1"/>
          </p:cNvPicPr>
          <p:nvPr/>
        </p:nvPicPr>
        <p:blipFill>
          <a:blip r:embed="rId4"/>
          <a:stretch>
            <a:fillRect/>
          </a:stretch>
        </p:blipFill>
        <p:spPr>
          <a:xfrm>
            <a:off x="115438" y="133040"/>
            <a:ext cx="8913124" cy="6322100"/>
          </a:xfrm>
          <a:prstGeom prst="rect">
            <a:avLst/>
          </a:prstGeom>
        </p:spPr>
      </p:pic>
      <p:sp>
        <p:nvSpPr>
          <p:cNvPr id="31" name="TextBox 30">
            <a:extLst>
              <a:ext uri="{FF2B5EF4-FFF2-40B4-BE49-F238E27FC236}">
                <a16:creationId xmlns:a16="http://schemas.microsoft.com/office/drawing/2014/main" id="{436EE1C9-3A3A-431B-AD23-AAAE5385B359}"/>
              </a:ext>
            </a:extLst>
          </p:cNvPr>
          <p:cNvSpPr txBox="1"/>
          <p:nvPr/>
        </p:nvSpPr>
        <p:spPr>
          <a:xfrm flipH="1">
            <a:off x="4579856" y="3050332"/>
            <a:ext cx="1940917" cy="369332"/>
          </a:xfrm>
          <a:prstGeom prst="rect">
            <a:avLst/>
          </a:prstGeom>
          <a:noFill/>
        </p:spPr>
        <p:txBody>
          <a:bodyPr wrap="square" rtlCol="0">
            <a:spAutoFit/>
          </a:bodyPr>
          <a:lstStyle/>
          <a:p>
            <a:pPr algn="ctr"/>
            <a:r>
              <a:rPr lang="en-GB" b="1" dirty="0">
                <a:latin typeface="Century Gothic" panose="020B0502020202020204" pitchFamily="34" charset="0"/>
              </a:rPr>
              <a:t>1kg and 400g</a:t>
            </a:r>
          </a:p>
        </p:txBody>
      </p:sp>
      <p:sp>
        <p:nvSpPr>
          <p:cNvPr id="32" name="TextBox 31">
            <a:extLst>
              <a:ext uri="{FF2B5EF4-FFF2-40B4-BE49-F238E27FC236}">
                <a16:creationId xmlns:a16="http://schemas.microsoft.com/office/drawing/2014/main" id="{181DD9B6-2AF5-4604-AA44-7476632B55C2}"/>
              </a:ext>
            </a:extLst>
          </p:cNvPr>
          <p:cNvSpPr txBox="1"/>
          <p:nvPr/>
        </p:nvSpPr>
        <p:spPr>
          <a:xfrm flipH="1">
            <a:off x="2631080" y="3623003"/>
            <a:ext cx="1940918" cy="369332"/>
          </a:xfrm>
          <a:prstGeom prst="rect">
            <a:avLst/>
          </a:prstGeom>
          <a:noFill/>
        </p:spPr>
        <p:txBody>
          <a:bodyPr wrap="square" rtlCol="0">
            <a:spAutoFit/>
          </a:bodyPr>
          <a:lstStyle/>
          <a:p>
            <a:pPr algn="ctr"/>
            <a:r>
              <a:rPr lang="en-GB" b="1" dirty="0">
                <a:latin typeface="Century Gothic" panose="020B0502020202020204" pitchFamily="34" charset="0"/>
              </a:rPr>
              <a:t>2kg and 150g</a:t>
            </a:r>
          </a:p>
        </p:txBody>
      </p:sp>
      <p:sp>
        <p:nvSpPr>
          <p:cNvPr id="33" name="Rectangle 32">
            <a:extLst>
              <a:ext uri="{FF2B5EF4-FFF2-40B4-BE49-F238E27FC236}">
                <a16:creationId xmlns:a16="http://schemas.microsoft.com/office/drawing/2014/main" id="{19B9FA83-7FB1-407B-9A1B-14C0F9C4AD4A}"/>
              </a:ext>
            </a:extLst>
          </p:cNvPr>
          <p:cNvSpPr/>
          <p:nvPr/>
        </p:nvSpPr>
        <p:spPr>
          <a:xfrm>
            <a:off x="275304" y="272387"/>
            <a:ext cx="8593393" cy="6057245"/>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u="sng"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Liam adds another pumpkin to the right side of the scale. What will happen to the scale?</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lvl="0" algn="ctr"/>
            <a:endParaRPr lang="en-GB" sz="2000" b="1" u="sng"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9" name="TextBox 8">
            <a:extLst>
              <a:ext uri="{FF2B5EF4-FFF2-40B4-BE49-F238E27FC236}">
                <a16:creationId xmlns:a16="http://schemas.microsoft.com/office/drawing/2014/main" id="{871EF74F-CF85-438F-B28E-34B32DE968FC}"/>
              </a:ext>
            </a:extLst>
          </p:cNvPr>
          <p:cNvSpPr txBox="1"/>
          <p:nvPr/>
        </p:nvSpPr>
        <p:spPr>
          <a:xfrm>
            <a:off x="8452033" y="5983548"/>
            <a:ext cx="367408" cy="276999"/>
          </a:xfrm>
          <a:prstGeom prst="rect">
            <a:avLst/>
          </a:prstGeom>
          <a:noFill/>
        </p:spPr>
        <p:txBody>
          <a:bodyPr wrap="none" rtlCol="0">
            <a:spAutoFit/>
          </a:bodyPr>
          <a:lstStyle/>
          <a:p>
            <a:pPr algn="ctr"/>
            <a:r>
              <a:rPr lang="en-GB" sz="1200" b="1" dirty="0">
                <a:latin typeface="Century Gothic" panose="020B0502020202020204" pitchFamily="34" charset="0"/>
              </a:rPr>
              <a:t>Y3</a:t>
            </a:r>
          </a:p>
        </p:txBody>
      </p:sp>
    </p:spTree>
    <p:extLst>
      <p:ext uri="{BB962C8B-B14F-4D97-AF65-F5344CB8AC3E}">
        <p14:creationId xmlns:p14="http://schemas.microsoft.com/office/powerpoint/2010/main" val="2202197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7" name="Picture 16" descr="A close up of a sign&#10;&#10;Description generated with high confidence">
            <a:extLst>
              <a:ext uri="{FF2B5EF4-FFF2-40B4-BE49-F238E27FC236}">
                <a16:creationId xmlns:a16="http://schemas.microsoft.com/office/drawing/2014/main" id="{1F9CD51A-BF5E-4BAC-94EF-810F8F04D6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8" name="TextBox 8">
            <a:extLst>
              <a:ext uri="{FF2B5EF4-FFF2-40B4-BE49-F238E27FC236}">
                <a16:creationId xmlns:a16="http://schemas.microsoft.com/office/drawing/2014/main" id="{902010AD-A9C3-452F-9868-CD0C031737EA}"/>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pic>
        <p:nvPicPr>
          <p:cNvPr id="30" name="Picture 29">
            <a:extLst>
              <a:ext uri="{FF2B5EF4-FFF2-40B4-BE49-F238E27FC236}">
                <a16:creationId xmlns:a16="http://schemas.microsoft.com/office/drawing/2014/main" id="{A4CB9902-CE31-44EE-B4DC-CE1083210A80}"/>
              </a:ext>
            </a:extLst>
          </p:cNvPr>
          <p:cNvPicPr>
            <a:picLocks noChangeAspect="1"/>
          </p:cNvPicPr>
          <p:nvPr/>
        </p:nvPicPr>
        <p:blipFill>
          <a:blip r:embed="rId4"/>
          <a:stretch>
            <a:fillRect/>
          </a:stretch>
        </p:blipFill>
        <p:spPr>
          <a:xfrm>
            <a:off x="115438" y="133040"/>
            <a:ext cx="8913124" cy="6322100"/>
          </a:xfrm>
          <a:prstGeom prst="rect">
            <a:avLst/>
          </a:prstGeom>
        </p:spPr>
      </p:pic>
      <p:sp>
        <p:nvSpPr>
          <p:cNvPr id="31" name="TextBox 30">
            <a:extLst>
              <a:ext uri="{FF2B5EF4-FFF2-40B4-BE49-F238E27FC236}">
                <a16:creationId xmlns:a16="http://schemas.microsoft.com/office/drawing/2014/main" id="{436EE1C9-3A3A-431B-AD23-AAAE5385B359}"/>
              </a:ext>
            </a:extLst>
          </p:cNvPr>
          <p:cNvSpPr txBox="1"/>
          <p:nvPr/>
        </p:nvSpPr>
        <p:spPr>
          <a:xfrm flipH="1">
            <a:off x="4579856" y="3050332"/>
            <a:ext cx="1940917" cy="369332"/>
          </a:xfrm>
          <a:prstGeom prst="rect">
            <a:avLst/>
          </a:prstGeom>
          <a:noFill/>
        </p:spPr>
        <p:txBody>
          <a:bodyPr wrap="square" rtlCol="0">
            <a:spAutoFit/>
          </a:bodyPr>
          <a:lstStyle/>
          <a:p>
            <a:pPr algn="ctr"/>
            <a:r>
              <a:rPr lang="en-GB" b="1" dirty="0">
                <a:latin typeface="Century Gothic" panose="020B0502020202020204" pitchFamily="34" charset="0"/>
              </a:rPr>
              <a:t>1kg and 400g</a:t>
            </a:r>
          </a:p>
        </p:txBody>
      </p:sp>
      <p:sp>
        <p:nvSpPr>
          <p:cNvPr id="32" name="TextBox 31">
            <a:extLst>
              <a:ext uri="{FF2B5EF4-FFF2-40B4-BE49-F238E27FC236}">
                <a16:creationId xmlns:a16="http://schemas.microsoft.com/office/drawing/2014/main" id="{181DD9B6-2AF5-4604-AA44-7476632B55C2}"/>
              </a:ext>
            </a:extLst>
          </p:cNvPr>
          <p:cNvSpPr txBox="1"/>
          <p:nvPr/>
        </p:nvSpPr>
        <p:spPr>
          <a:xfrm flipH="1">
            <a:off x="2631080" y="3623003"/>
            <a:ext cx="1940918" cy="369332"/>
          </a:xfrm>
          <a:prstGeom prst="rect">
            <a:avLst/>
          </a:prstGeom>
          <a:noFill/>
        </p:spPr>
        <p:txBody>
          <a:bodyPr wrap="square" rtlCol="0">
            <a:spAutoFit/>
          </a:bodyPr>
          <a:lstStyle/>
          <a:p>
            <a:pPr algn="ctr"/>
            <a:r>
              <a:rPr lang="en-GB" b="1" dirty="0">
                <a:latin typeface="Century Gothic" panose="020B0502020202020204" pitchFamily="34" charset="0"/>
              </a:rPr>
              <a:t>2kg and 150g</a:t>
            </a:r>
          </a:p>
        </p:txBody>
      </p:sp>
      <p:sp>
        <p:nvSpPr>
          <p:cNvPr id="33" name="Rectangle 32">
            <a:extLst>
              <a:ext uri="{FF2B5EF4-FFF2-40B4-BE49-F238E27FC236}">
                <a16:creationId xmlns:a16="http://schemas.microsoft.com/office/drawing/2014/main" id="{19B9FA83-7FB1-407B-9A1B-14C0F9C4AD4A}"/>
              </a:ext>
            </a:extLst>
          </p:cNvPr>
          <p:cNvSpPr/>
          <p:nvPr/>
        </p:nvSpPr>
        <p:spPr>
          <a:xfrm>
            <a:off x="275304" y="272387"/>
            <a:ext cx="8593393" cy="6057245"/>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u="sng"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Liam adds another pumpkin to the right side of the scale. What will happen to the scale?</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nSpc>
                <a:spcPct val="150000"/>
              </a:lnSpc>
            </a:pPr>
            <a:r>
              <a:rPr lang="en-GB" sz="2000" b="1" dirty="0">
                <a:solidFill>
                  <a:schemeClr val="tx1"/>
                </a:solidFill>
                <a:latin typeface="Century Gothic" panose="020B0502020202020204" pitchFamily="34" charset="0"/>
              </a:rPr>
              <a:t>A pumpkin must weigh 750g because…</a:t>
            </a:r>
          </a:p>
          <a:p>
            <a:pPr>
              <a:lnSpc>
                <a:spcPct val="150000"/>
              </a:lnSpc>
            </a:pPr>
            <a:r>
              <a:rPr lang="en-GB" sz="2000" b="1" dirty="0">
                <a:solidFill>
                  <a:schemeClr val="tx1"/>
                </a:solidFill>
                <a:latin typeface="Century Gothic" panose="020B0502020202020204" pitchFamily="34" charset="0"/>
              </a:rPr>
              <a:t>A watermelon must weigh 650g because…</a:t>
            </a:r>
          </a:p>
          <a:p>
            <a:pPr>
              <a:lnSpc>
                <a:spcPct val="150000"/>
              </a:lnSpc>
            </a:pPr>
            <a:r>
              <a:rPr lang="en-GB" sz="2000" b="1" dirty="0">
                <a:solidFill>
                  <a:schemeClr val="tx1"/>
                </a:solidFill>
                <a:latin typeface="Century Gothic" panose="020B0502020202020204" pitchFamily="34" charset="0"/>
              </a:rPr>
              <a:t>The scale will balance because…</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lvl="0" algn="ctr"/>
            <a:endParaRPr lang="en-GB" sz="2000" b="1" u="sng"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9" name="TextBox 8">
            <a:extLst>
              <a:ext uri="{FF2B5EF4-FFF2-40B4-BE49-F238E27FC236}">
                <a16:creationId xmlns:a16="http://schemas.microsoft.com/office/drawing/2014/main" id="{E5949A38-CC7B-4193-9FB4-0D1C3CE22F64}"/>
              </a:ext>
            </a:extLst>
          </p:cNvPr>
          <p:cNvSpPr txBox="1"/>
          <p:nvPr/>
        </p:nvSpPr>
        <p:spPr>
          <a:xfrm>
            <a:off x="8452033" y="5983548"/>
            <a:ext cx="367408" cy="276999"/>
          </a:xfrm>
          <a:prstGeom prst="rect">
            <a:avLst/>
          </a:prstGeom>
          <a:noFill/>
        </p:spPr>
        <p:txBody>
          <a:bodyPr wrap="none" rtlCol="0">
            <a:spAutoFit/>
          </a:bodyPr>
          <a:lstStyle/>
          <a:p>
            <a:pPr algn="ctr"/>
            <a:r>
              <a:rPr lang="en-GB" sz="1200" b="1" dirty="0">
                <a:latin typeface="Century Gothic" panose="020B0502020202020204" pitchFamily="34" charset="0"/>
              </a:rPr>
              <a:t>Y3</a:t>
            </a:r>
          </a:p>
        </p:txBody>
      </p:sp>
    </p:spTree>
    <p:extLst>
      <p:ext uri="{BB962C8B-B14F-4D97-AF65-F5344CB8AC3E}">
        <p14:creationId xmlns:p14="http://schemas.microsoft.com/office/powerpoint/2010/main" val="1631471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7" name="Picture 16" descr="A close up of a sign&#10;&#10;Description generated with high confidence">
            <a:extLst>
              <a:ext uri="{FF2B5EF4-FFF2-40B4-BE49-F238E27FC236}">
                <a16:creationId xmlns:a16="http://schemas.microsoft.com/office/drawing/2014/main" id="{1F9CD51A-BF5E-4BAC-94EF-810F8F04D6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8" name="TextBox 8">
            <a:extLst>
              <a:ext uri="{FF2B5EF4-FFF2-40B4-BE49-F238E27FC236}">
                <a16:creationId xmlns:a16="http://schemas.microsoft.com/office/drawing/2014/main" id="{902010AD-A9C3-452F-9868-CD0C031737EA}"/>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pic>
        <p:nvPicPr>
          <p:cNvPr id="30" name="Picture 29">
            <a:extLst>
              <a:ext uri="{FF2B5EF4-FFF2-40B4-BE49-F238E27FC236}">
                <a16:creationId xmlns:a16="http://schemas.microsoft.com/office/drawing/2014/main" id="{A4CB9902-CE31-44EE-B4DC-CE1083210A80}"/>
              </a:ext>
            </a:extLst>
          </p:cNvPr>
          <p:cNvPicPr>
            <a:picLocks noChangeAspect="1"/>
          </p:cNvPicPr>
          <p:nvPr/>
        </p:nvPicPr>
        <p:blipFill>
          <a:blip r:embed="rId4"/>
          <a:stretch>
            <a:fillRect/>
          </a:stretch>
        </p:blipFill>
        <p:spPr>
          <a:xfrm>
            <a:off x="115438" y="133040"/>
            <a:ext cx="8913124" cy="6322100"/>
          </a:xfrm>
          <a:prstGeom prst="rect">
            <a:avLst/>
          </a:prstGeom>
        </p:spPr>
      </p:pic>
      <p:sp>
        <p:nvSpPr>
          <p:cNvPr id="31" name="TextBox 30">
            <a:extLst>
              <a:ext uri="{FF2B5EF4-FFF2-40B4-BE49-F238E27FC236}">
                <a16:creationId xmlns:a16="http://schemas.microsoft.com/office/drawing/2014/main" id="{436EE1C9-3A3A-431B-AD23-AAAE5385B359}"/>
              </a:ext>
            </a:extLst>
          </p:cNvPr>
          <p:cNvSpPr txBox="1"/>
          <p:nvPr/>
        </p:nvSpPr>
        <p:spPr>
          <a:xfrm flipH="1">
            <a:off x="4579856" y="3050332"/>
            <a:ext cx="1940917" cy="369332"/>
          </a:xfrm>
          <a:prstGeom prst="rect">
            <a:avLst/>
          </a:prstGeom>
          <a:noFill/>
        </p:spPr>
        <p:txBody>
          <a:bodyPr wrap="square" rtlCol="0">
            <a:spAutoFit/>
          </a:bodyPr>
          <a:lstStyle/>
          <a:p>
            <a:pPr algn="ctr"/>
            <a:r>
              <a:rPr lang="en-GB" b="1" dirty="0">
                <a:latin typeface="Century Gothic" panose="020B0502020202020204" pitchFamily="34" charset="0"/>
              </a:rPr>
              <a:t>1kg and 400g</a:t>
            </a:r>
          </a:p>
        </p:txBody>
      </p:sp>
      <p:sp>
        <p:nvSpPr>
          <p:cNvPr id="32" name="TextBox 31">
            <a:extLst>
              <a:ext uri="{FF2B5EF4-FFF2-40B4-BE49-F238E27FC236}">
                <a16:creationId xmlns:a16="http://schemas.microsoft.com/office/drawing/2014/main" id="{181DD9B6-2AF5-4604-AA44-7476632B55C2}"/>
              </a:ext>
            </a:extLst>
          </p:cNvPr>
          <p:cNvSpPr txBox="1"/>
          <p:nvPr/>
        </p:nvSpPr>
        <p:spPr>
          <a:xfrm flipH="1">
            <a:off x="2631080" y="3623003"/>
            <a:ext cx="1940918" cy="369332"/>
          </a:xfrm>
          <a:prstGeom prst="rect">
            <a:avLst/>
          </a:prstGeom>
          <a:noFill/>
        </p:spPr>
        <p:txBody>
          <a:bodyPr wrap="square" rtlCol="0">
            <a:spAutoFit/>
          </a:bodyPr>
          <a:lstStyle/>
          <a:p>
            <a:pPr algn="ctr"/>
            <a:r>
              <a:rPr lang="en-GB" b="1" dirty="0">
                <a:latin typeface="Century Gothic" panose="020B0502020202020204" pitchFamily="34" charset="0"/>
              </a:rPr>
              <a:t>2kg and 150g</a:t>
            </a:r>
          </a:p>
        </p:txBody>
      </p:sp>
      <p:sp>
        <p:nvSpPr>
          <p:cNvPr id="33" name="Rectangle 32">
            <a:extLst>
              <a:ext uri="{FF2B5EF4-FFF2-40B4-BE49-F238E27FC236}">
                <a16:creationId xmlns:a16="http://schemas.microsoft.com/office/drawing/2014/main" id="{19B9FA83-7FB1-407B-9A1B-14C0F9C4AD4A}"/>
              </a:ext>
            </a:extLst>
          </p:cNvPr>
          <p:cNvSpPr/>
          <p:nvPr/>
        </p:nvSpPr>
        <p:spPr>
          <a:xfrm>
            <a:off x="275304" y="272387"/>
            <a:ext cx="8593393" cy="6057245"/>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u="sng"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Liam adds another pumpkin to the right side of the scale. What will happen to the scale?</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1600" b="1" dirty="0">
              <a:solidFill>
                <a:schemeClr val="tx1"/>
              </a:solidFill>
              <a:latin typeface="Century Gothic" panose="020B0502020202020204" pitchFamily="34" charset="0"/>
            </a:endParaRPr>
          </a:p>
          <a:p>
            <a:r>
              <a:rPr lang="en-GB" sz="2000" b="1" dirty="0">
                <a:solidFill>
                  <a:srgbClr val="FF0000"/>
                </a:solidFill>
                <a:latin typeface="Century Gothic" panose="020B0502020202020204" pitchFamily="34" charset="0"/>
              </a:rPr>
              <a:t>A pumpkin must weigh 750g because 2kg and 150g – 1kg and 400g = 750g.</a:t>
            </a:r>
          </a:p>
          <a:p>
            <a:r>
              <a:rPr lang="en-GB" sz="2000" b="1" dirty="0">
                <a:solidFill>
                  <a:srgbClr val="FF0000"/>
                </a:solidFill>
                <a:latin typeface="Century Gothic" panose="020B0502020202020204" pitchFamily="34" charset="0"/>
              </a:rPr>
              <a:t>A watermelon must weigh 650g because 1kg and 400g – 750g = 650g.</a:t>
            </a:r>
          </a:p>
          <a:p>
            <a:r>
              <a:rPr lang="en-GB" sz="2000" b="1" dirty="0">
                <a:solidFill>
                  <a:srgbClr val="FF0000"/>
                </a:solidFill>
                <a:latin typeface="Century Gothic" panose="020B0502020202020204" pitchFamily="34" charset="0"/>
              </a:rPr>
              <a:t>The scale will balance because 1kg and 400g + 750g = 2kg and 150g.</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lvl="0" algn="ctr"/>
            <a:endParaRPr lang="en-GB" sz="2000" b="1" u="sng"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9" name="TextBox 8">
            <a:extLst>
              <a:ext uri="{FF2B5EF4-FFF2-40B4-BE49-F238E27FC236}">
                <a16:creationId xmlns:a16="http://schemas.microsoft.com/office/drawing/2014/main" id="{7A46F17A-4D95-4A1F-8D7B-E7C0029F008C}"/>
              </a:ext>
            </a:extLst>
          </p:cNvPr>
          <p:cNvSpPr txBox="1"/>
          <p:nvPr/>
        </p:nvSpPr>
        <p:spPr>
          <a:xfrm>
            <a:off x="8452033" y="5983548"/>
            <a:ext cx="367408" cy="276999"/>
          </a:xfrm>
          <a:prstGeom prst="rect">
            <a:avLst/>
          </a:prstGeom>
          <a:noFill/>
        </p:spPr>
        <p:txBody>
          <a:bodyPr wrap="none" rtlCol="0">
            <a:spAutoFit/>
          </a:bodyPr>
          <a:lstStyle/>
          <a:p>
            <a:pPr algn="ctr"/>
            <a:r>
              <a:rPr lang="en-GB" sz="1200" b="1" dirty="0">
                <a:latin typeface="Century Gothic" panose="020B0502020202020204" pitchFamily="34" charset="0"/>
              </a:rPr>
              <a:t>Y3</a:t>
            </a:r>
          </a:p>
        </p:txBody>
      </p:sp>
    </p:spTree>
    <p:extLst>
      <p:ext uri="{BB962C8B-B14F-4D97-AF65-F5344CB8AC3E}">
        <p14:creationId xmlns:p14="http://schemas.microsoft.com/office/powerpoint/2010/main" val="1899821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1</a:t>
            </a:r>
          </a:p>
          <a:p>
            <a:pPr lvl="0" algn="ctr"/>
            <a:endParaRPr lang="en-GB" sz="2000" b="1" u="sng"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Which missing weight is the odd one out – A, B or C? Convince me.</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1200" b="1" dirty="0">
              <a:solidFill>
                <a:schemeClr val="tx1"/>
              </a:solidFill>
              <a:latin typeface="Century Gothic" panose="020B0502020202020204" pitchFamily="34" charset="0"/>
            </a:endParaRPr>
          </a:p>
          <a:p>
            <a:pPr lvl="0" algn="ctr"/>
            <a:endParaRPr lang="en-GB" sz="2000" b="1" u="sng"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grpSp>
        <p:nvGrpSpPr>
          <p:cNvPr id="17" name="Group 16">
            <a:extLst>
              <a:ext uri="{FF2B5EF4-FFF2-40B4-BE49-F238E27FC236}">
                <a16:creationId xmlns:a16="http://schemas.microsoft.com/office/drawing/2014/main" id="{00232C3D-E8B7-4788-854D-5C9428CAF6AB}"/>
              </a:ext>
            </a:extLst>
          </p:cNvPr>
          <p:cNvGrpSpPr/>
          <p:nvPr/>
        </p:nvGrpSpPr>
        <p:grpSpPr>
          <a:xfrm>
            <a:off x="3036453" y="3106902"/>
            <a:ext cx="3099228" cy="2115456"/>
            <a:chOff x="3585893" y="6867317"/>
            <a:chExt cx="1749433" cy="1194120"/>
          </a:xfrm>
          <a:solidFill>
            <a:schemeClr val="bg1"/>
          </a:solidFill>
        </p:grpSpPr>
        <p:grpSp>
          <p:nvGrpSpPr>
            <p:cNvPr id="29" name="Group 28">
              <a:extLst>
                <a:ext uri="{FF2B5EF4-FFF2-40B4-BE49-F238E27FC236}">
                  <a16:creationId xmlns:a16="http://schemas.microsoft.com/office/drawing/2014/main" id="{E13B01C6-AEA5-471E-BBC7-0030582E80A3}"/>
                </a:ext>
              </a:extLst>
            </p:cNvPr>
            <p:cNvGrpSpPr/>
            <p:nvPr/>
          </p:nvGrpSpPr>
          <p:grpSpPr>
            <a:xfrm>
              <a:off x="3639627" y="6867317"/>
              <a:ext cx="1646920" cy="1194120"/>
              <a:chOff x="7749480" y="5172454"/>
              <a:chExt cx="1646920" cy="1194120"/>
            </a:xfrm>
            <a:grpFill/>
          </p:grpSpPr>
          <p:sp>
            <p:nvSpPr>
              <p:cNvPr id="34" name="Oval 33">
                <a:extLst>
                  <a:ext uri="{FF2B5EF4-FFF2-40B4-BE49-F238E27FC236}">
                    <a16:creationId xmlns:a16="http://schemas.microsoft.com/office/drawing/2014/main" id="{B78392EC-5AD6-4502-9928-75BE22AD0D9E}"/>
                  </a:ext>
                </a:extLst>
              </p:cNvPr>
              <p:cNvSpPr/>
              <p:nvPr/>
            </p:nvSpPr>
            <p:spPr>
              <a:xfrm>
                <a:off x="8331921" y="5858945"/>
                <a:ext cx="488415" cy="507629"/>
              </a:xfrm>
              <a:prstGeom prst="ellipse">
                <a:avLst/>
              </a:prstGeom>
              <a:grp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5" name="Oval 34">
                <a:extLst>
                  <a:ext uri="{FF2B5EF4-FFF2-40B4-BE49-F238E27FC236}">
                    <a16:creationId xmlns:a16="http://schemas.microsoft.com/office/drawing/2014/main" id="{DBCC3D4D-E780-4DD1-8801-DD0113EDE0A2}"/>
                  </a:ext>
                </a:extLst>
              </p:cNvPr>
              <p:cNvSpPr/>
              <p:nvPr/>
            </p:nvSpPr>
            <p:spPr>
              <a:xfrm>
                <a:off x="8329634" y="5172454"/>
                <a:ext cx="488415" cy="507629"/>
              </a:xfrm>
              <a:prstGeom prst="ellipse">
                <a:avLst/>
              </a:prstGeom>
              <a:grp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6" name="Oval 35">
                <a:extLst>
                  <a:ext uri="{FF2B5EF4-FFF2-40B4-BE49-F238E27FC236}">
                    <a16:creationId xmlns:a16="http://schemas.microsoft.com/office/drawing/2014/main" id="{83A95599-4595-4FDC-87A0-C8813837A037}"/>
                  </a:ext>
                </a:extLst>
              </p:cNvPr>
              <p:cNvSpPr/>
              <p:nvPr/>
            </p:nvSpPr>
            <p:spPr>
              <a:xfrm>
                <a:off x="8907985" y="5368583"/>
                <a:ext cx="488415" cy="507629"/>
              </a:xfrm>
              <a:prstGeom prst="ellipse">
                <a:avLst/>
              </a:prstGeom>
              <a:grp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7" name="Oval 36">
                <a:extLst>
                  <a:ext uri="{FF2B5EF4-FFF2-40B4-BE49-F238E27FC236}">
                    <a16:creationId xmlns:a16="http://schemas.microsoft.com/office/drawing/2014/main" id="{7756FA90-19B2-4D80-B96F-E72401D1B265}"/>
                  </a:ext>
                </a:extLst>
              </p:cNvPr>
              <p:cNvSpPr/>
              <p:nvPr/>
            </p:nvSpPr>
            <p:spPr>
              <a:xfrm>
                <a:off x="7749480" y="5368583"/>
                <a:ext cx="488415" cy="507629"/>
              </a:xfrm>
              <a:prstGeom prst="ellipse">
                <a:avLst/>
              </a:prstGeom>
              <a:grp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38" name="Straight Arrow Connector 37">
                <a:extLst>
                  <a:ext uri="{FF2B5EF4-FFF2-40B4-BE49-F238E27FC236}">
                    <a16:creationId xmlns:a16="http://schemas.microsoft.com/office/drawing/2014/main" id="{82D3690F-5159-4142-A251-70B2ECF5FCA4}"/>
                  </a:ext>
                </a:extLst>
              </p:cNvPr>
              <p:cNvCxnSpPr>
                <a:cxnSpLocks/>
                <a:stCxn id="35" idx="4"/>
                <a:endCxn id="34" idx="0"/>
              </p:cNvCxnSpPr>
              <p:nvPr/>
            </p:nvCxnSpPr>
            <p:spPr>
              <a:xfrm>
                <a:off x="8573842" y="5680083"/>
                <a:ext cx="2287" cy="178862"/>
              </a:xfrm>
              <a:prstGeom prst="straightConnector1">
                <a:avLst/>
              </a:prstGeom>
              <a:grpFill/>
              <a:ln w="28575">
                <a:solidFill>
                  <a:schemeClr val="accent5"/>
                </a:solidFill>
                <a:tailEnd type="non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FB2B0A48-2EBE-407B-BFE0-C6C539CDEF7E}"/>
                  </a:ext>
                </a:extLst>
              </p:cNvPr>
              <p:cNvCxnSpPr>
                <a:cxnSpLocks/>
                <a:stCxn id="36" idx="3"/>
                <a:endCxn id="34" idx="7"/>
              </p:cNvCxnSpPr>
              <p:nvPr/>
            </p:nvCxnSpPr>
            <p:spPr>
              <a:xfrm flipH="1">
                <a:off x="8748809" y="5801871"/>
                <a:ext cx="230703" cy="131415"/>
              </a:xfrm>
              <a:prstGeom prst="straightConnector1">
                <a:avLst/>
              </a:prstGeom>
              <a:grpFill/>
              <a:ln w="28575">
                <a:solidFill>
                  <a:schemeClr val="accent5"/>
                </a:solidFill>
                <a:tailEnd type="non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CE1BDBD-F14E-4068-A27E-726E9458467B}"/>
                  </a:ext>
                </a:extLst>
              </p:cNvPr>
              <p:cNvCxnSpPr>
                <a:cxnSpLocks/>
                <a:stCxn id="37" idx="5"/>
                <a:endCxn id="34" idx="1"/>
              </p:cNvCxnSpPr>
              <p:nvPr/>
            </p:nvCxnSpPr>
            <p:spPr>
              <a:xfrm>
                <a:off x="8166368" y="5801871"/>
                <a:ext cx="237080" cy="131415"/>
              </a:xfrm>
              <a:prstGeom prst="straightConnector1">
                <a:avLst/>
              </a:prstGeom>
              <a:grpFill/>
              <a:ln w="28575">
                <a:solidFill>
                  <a:schemeClr val="accent5"/>
                </a:solidFill>
                <a:tailEnd type="none"/>
              </a:ln>
            </p:spPr>
            <p:style>
              <a:lnRef idx="1">
                <a:schemeClr val="accent1"/>
              </a:lnRef>
              <a:fillRef idx="0">
                <a:schemeClr val="accent1"/>
              </a:fillRef>
              <a:effectRef idx="0">
                <a:schemeClr val="accent1"/>
              </a:effectRef>
              <a:fontRef idx="minor">
                <a:schemeClr val="tx1"/>
              </a:fontRef>
            </p:style>
          </p:cxnSp>
        </p:grpSp>
        <p:sp>
          <p:nvSpPr>
            <p:cNvPr id="30" name="TextBox 29">
              <a:extLst>
                <a:ext uri="{FF2B5EF4-FFF2-40B4-BE49-F238E27FC236}">
                  <a16:creationId xmlns:a16="http://schemas.microsoft.com/office/drawing/2014/main" id="{2546289E-1007-4F29-A590-3046DD5C77BD}"/>
                </a:ext>
              </a:extLst>
            </p:cNvPr>
            <p:cNvSpPr txBox="1"/>
            <p:nvPr/>
          </p:nvSpPr>
          <p:spPr>
            <a:xfrm>
              <a:off x="4163378" y="7703129"/>
              <a:ext cx="585974" cy="208478"/>
            </a:xfrm>
            <a:prstGeom prst="rect">
              <a:avLst/>
            </a:prstGeom>
            <a:noFill/>
          </p:spPr>
          <p:txBody>
            <a:bodyPr wrap="square" rtlCol="0" anchor="ctr">
              <a:spAutoFit/>
            </a:bodyPr>
            <a:lstStyle/>
            <a:p>
              <a:pPr algn="ctr"/>
              <a:r>
                <a:rPr lang="en-GB" b="1" dirty="0">
                  <a:latin typeface="Century Gothic" panose="020B0502020202020204" pitchFamily="34" charset="0"/>
                </a:rPr>
                <a:t>C</a:t>
              </a:r>
            </a:p>
          </p:txBody>
        </p:sp>
        <p:sp>
          <p:nvSpPr>
            <p:cNvPr id="31" name="TextBox 30">
              <a:extLst>
                <a:ext uri="{FF2B5EF4-FFF2-40B4-BE49-F238E27FC236}">
                  <a16:creationId xmlns:a16="http://schemas.microsoft.com/office/drawing/2014/main" id="{C78A48A7-3625-4113-A055-0CDD8A84208E}"/>
                </a:ext>
              </a:extLst>
            </p:cNvPr>
            <p:cNvSpPr txBox="1"/>
            <p:nvPr/>
          </p:nvSpPr>
          <p:spPr>
            <a:xfrm>
              <a:off x="4749352" y="7236024"/>
              <a:ext cx="585974" cy="191105"/>
            </a:xfrm>
            <a:prstGeom prst="rect">
              <a:avLst/>
            </a:prstGeom>
            <a:noFill/>
          </p:spPr>
          <p:txBody>
            <a:bodyPr wrap="square" rtlCol="0" anchor="ctr">
              <a:spAutoFit/>
            </a:bodyPr>
            <a:lstStyle/>
            <a:p>
              <a:pPr algn="ctr"/>
              <a:r>
                <a:rPr lang="en-GB" sz="1600" b="1" dirty="0">
                  <a:latin typeface="Century Gothic" panose="020B0502020202020204" pitchFamily="34" charset="0"/>
                </a:rPr>
                <a:t>330g</a:t>
              </a:r>
            </a:p>
          </p:txBody>
        </p:sp>
        <p:sp>
          <p:nvSpPr>
            <p:cNvPr id="32" name="TextBox 31">
              <a:extLst>
                <a:ext uri="{FF2B5EF4-FFF2-40B4-BE49-F238E27FC236}">
                  <a16:creationId xmlns:a16="http://schemas.microsoft.com/office/drawing/2014/main" id="{E617EA21-8CD9-43FB-9E54-D407DF3F910B}"/>
                </a:ext>
              </a:extLst>
            </p:cNvPr>
            <p:cNvSpPr txBox="1"/>
            <p:nvPr/>
          </p:nvSpPr>
          <p:spPr>
            <a:xfrm>
              <a:off x="3585893" y="7152110"/>
              <a:ext cx="585974" cy="330090"/>
            </a:xfrm>
            <a:prstGeom prst="rect">
              <a:avLst/>
            </a:prstGeom>
            <a:noFill/>
          </p:spPr>
          <p:txBody>
            <a:bodyPr wrap="square" rtlCol="0" anchor="ctr">
              <a:spAutoFit/>
            </a:bodyPr>
            <a:lstStyle/>
            <a:p>
              <a:pPr algn="ctr"/>
              <a:r>
                <a:rPr lang="en-GB" sz="1600" b="1" dirty="0">
                  <a:latin typeface="Century Gothic" panose="020B0502020202020204" pitchFamily="34" charset="0"/>
                </a:rPr>
                <a:t>1kg and 700g</a:t>
              </a:r>
            </a:p>
          </p:txBody>
        </p:sp>
        <p:sp>
          <p:nvSpPr>
            <p:cNvPr id="33" name="TextBox 32">
              <a:extLst>
                <a:ext uri="{FF2B5EF4-FFF2-40B4-BE49-F238E27FC236}">
                  <a16:creationId xmlns:a16="http://schemas.microsoft.com/office/drawing/2014/main" id="{EFD66039-3B89-4ED9-AFBD-71E000CE45FC}"/>
                </a:ext>
              </a:extLst>
            </p:cNvPr>
            <p:cNvSpPr txBox="1"/>
            <p:nvPr/>
          </p:nvSpPr>
          <p:spPr>
            <a:xfrm>
              <a:off x="4171001" y="7010504"/>
              <a:ext cx="585974" cy="191105"/>
            </a:xfrm>
            <a:prstGeom prst="rect">
              <a:avLst/>
            </a:prstGeom>
            <a:noFill/>
          </p:spPr>
          <p:txBody>
            <a:bodyPr wrap="square" rtlCol="0" anchor="ctr">
              <a:spAutoFit/>
            </a:bodyPr>
            <a:lstStyle/>
            <a:p>
              <a:pPr algn="ctr"/>
              <a:r>
                <a:rPr lang="en-GB" sz="1600" b="1" dirty="0">
                  <a:latin typeface="Century Gothic" panose="020B0502020202020204" pitchFamily="34" charset="0"/>
                </a:rPr>
                <a:t>535g</a:t>
              </a:r>
            </a:p>
          </p:txBody>
        </p:sp>
      </p:grpSp>
      <p:graphicFrame>
        <p:nvGraphicFramePr>
          <p:cNvPr id="41" name="Table 40">
            <a:extLst>
              <a:ext uri="{FF2B5EF4-FFF2-40B4-BE49-F238E27FC236}">
                <a16:creationId xmlns:a16="http://schemas.microsoft.com/office/drawing/2014/main" id="{0DC7E363-F8F7-4110-A9A0-00B51B6C44D1}"/>
              </a:ext>
            </a:extLst>
          </p:cNvPr>
          <p:cNvGraphicFramePr>
            <a:graphicFrameLocks noGrp="1"/>
          </p:cNvGraphicFramePr>
          <p:nvPr>
            <p:extLst>
              <p:ext uri="{D42A27DB-BD31-4B8C-83A1-F6EECF244321}">
                <p14:modId xmlns:p14="http://schemas.microsoft.com/office/powerpoint/2010/main" val="2464459767"/>
              </p:ext>
            </p:extLst>
          </p:nvPr>
        </p:nvGraphicFramePr>
        <p:xfrm>
          <a:off x="4736892" y="1778758"/>
          <a:ext cx="4013091" cy="1178120"/>
        </p:xfrm>
        <a:graphic>
          <a:graphicData uri="http://schemas.openxmlformats.org/drawingml/2006/table">
            <a:tbl>
              <a:tblPr firstRow="1" bandRow="1">
                <a:tableStyleId>{5940675A-B579-460E-94D1-54222C63F5DA}</a:tableStyleId>
              </a:tblPr>
              <a:tblGrid>
                <a:gridCol w="1337697">
                  <a:extLst>
                    <a:ext uri="{9D8B030D-6E8A-4147-A177-3AD203B41FA5}">
                      <a16:colId xmlns:a16="http://schemas.microsoft.com/office/drawing/2014/main" val="2781561419"/>
                    </a:ext>
                  </a:extLst>
                </a:gridCol>
                <a:gridCol w="1337697">
                  <a:extLst>
                    <a:ext uri="{9D8B030D-6E8A-4147-A177-3AD203B41FA5}">
                      <a16:colId xmlns:a16="http://schemas.microsoft.com/office/drawing/2014/main" val="409946090"/>
                    </a:ext>
                  </a:extLst>
                </a:gridCol>
                <a:gridCol w="1337697">
                  <a:extLst>
                    <a:ext uri="{9D8B030D-6E8A-4147-A177-3AD203B41FA5}">
                      <a16:colId xmlns:a16="http://schemas.microsoft.com/office/drawing/2014/main" val="2782834614"/>
                    </a:ext>
                  </a:extLst>
                </a:gridCol>
              </a:tblGrid>
              <a:tr h="736325">
                <a:tc>
                  <a:txBody>
                    <a:bodyPr/>
                    <a:lstStyle/>
                    <a:p>
                      <a:pPr algn="ctr"/>
                      <a:r>
                        <a:rPr lang="en-GB" sz="1900" b="1" dirty="0">
                          <a:latin typeface="Century Gothic" panose="020B0502020202020204" pitchFamily="34" charset="0"/>
                        </a:rPr>
                        <a:t>620g</a:t>
                      </a:r>
                    </a:p>
                  </a:txBody>
                  <a:tcPr marL="147265" marR="147265" marT="73632" marB="73632" anchor="ctr">
                    <a:lnL w="19050" cap="flat" cmpd="sng" algn="ctr">
                      <a:solidFill>
                        <a:srgbClr val="6699FF"/>
                      </a:solidFill>
                      <a:prstDash val="solid"/>
                      <a:round/>
                      <a:headEnd type="none" w="med" len="med"/>
                      <a:tailEnd type="none" w="med" len="med"/>
                    </a:lnL>
                    <a:lnR w="19050" cap="flat" cmpd="sng" algn="ctr">
                      <a:solidFill>
                        <a:srgbClr val="6699FF"/>
                      </a:solidFill>
                      <a:prstDash val="solid"/>
                      <a:round/>
                      <a:headEnd type="none" w="med" len="med"/>
                      <a:tailEnd type="none" w="med" len="med"/>
                    </a:lnR>
                    <a:lnT w="19050" cap="flat" cmpd="sng" algn="ctr">
                      <a:solidFill>
                        <a:srgbClr val="6699FF"/>
                      </a:solidFill>
                      <a:prstDash val="solid"/>
                      <a:round/>
                      <a:headEnd type="none" w="med" len="med"/>
                      <a:tailEnd type="none" w="med" len="med"/>
                    </a:lnT>
                    <a:lnB w="19050" cap="flat" cmpd="sng" algn="ctr">
                      <a:solidFill>
                        <a:srgbClr val="6699FF"/>
                      </a:solidFill>
                      <a:prstDash val="solid"/>
                      <a:round/>
                      <a:headEnd type="none" w="med" len="med"/>
                      <a:tailEnd type="none" w="med" len="med"/>
                    </a:lnB>
                    <a:solidFill>
                      <a:schemeClr val="bg1"/>
                    </a:solidFill>
                  </a:tcPr>
                </a:tc>
                <a:tc>
                  <a:txBody>
                    <a:bodyPr/>
                    <a:lstStyle/>
                    <a:p>
                      <a:pPr algn="ctr"/>
                      <a:r>
                        <a:rPr lang="en-GB" sz="1900" b="1" dirty="0">
                          <a:latin typeface="Century Gothic" panose="020B0502020202020204" pitchFamily="34" charset="0"/>
                        </a:rPr>
                        <a:t>300g</a:t>
                      </a:r>
                    </a:p>
                  </a:txBody>
                  <a:tcPr marL="147265" marR="147265" marT="73632" marB="73632" anchor="ctr">
                    <a:lnL w="19050" cap="flat" cmpd="sng" algn="ctr">
                      <a:solidFill>
                        <a:srgbClr val="6699FF"/>
                      </a:solidFill>
                      <a:prstDash val="solid"/>
                      <a:round/>
                      <a:headEnd type="none" w="med" len="med"/>
                      <a:tailEnd type="none" w="med" len="med"/>
                    </a:lnL>
                    <a:lnR w="19050" cap="flat" cmpd="sng" algn="ctr">
                      <a:solidFill>
                        <a:srgbClr val="6699FF"/>
                      </a:solidFill>
                      <a:prstDash val="solid"/>
                      <a:round/>
                      <a:headEnd type="none" w="med" len="med"/>
                      <a:tailEnd type="none" w="med" len="med"/>
                    </a:lnR>
                    <a:lnT w="19050" cap="flat" cmpd="sng" algn="ctr">
                      <a:solidFill>
                        <a:srgbClr val="6699FF"/>
                      </a:solidFill>
                      <a:prstDash val="solid"/>
                      <a:round/>
                      <a:headEnd type="none" w="med" len="med"/>
                      <a:tailEnd type="none" w="med" len="med"/>
                    </a:lnT>
                    <a:lnB w="19050" cap="flat" cmpd="sng" algn="ctr">
                      <a:solidFill>
                        <a:srgbClr val="6699FF"/>
                      </a:solidFill>
                      <a:prstDash val="solid"/>
                      <a:round/>
                      <a:headEnd type="none" w="med" len="med"/>
                      <a:tailEnd type="none" w="med" len="med"/>
                    </a:lnB>
                    <a:solidFill>
                      <a:schemeClr val="bg1"/>
                    </a:solidFill>
                  </a:tcPr>
                </a:tc>
                <a:tc>
                  <a:txBody>
                    <a:bodyPr/>
                    <a:lstStyle/>
                    <a:p>
                      <a:pPr algn="ctr"/>
                      <a:r>
                        <a:rPr lang="en-GB" sz="1900" b="1" dirty="0">
                          <a:latin typeface="Century Gothic" panose="020B0502020202020204" pitchFamily="34" charset="0"/>
                        </a:rPr>
                        <a:t>1kg and 645g</a:t>
                      </a:r>
                    </a:p>
                  </a:txBody>
                  <a:tcPr marL="147265" marR="147265" marT="73632" marB="73632" anchor="ctr">
                    <a:lnL w="19050" cap="flat" cmpd="sng" algn="ctr">
                      <a:solidFill>
                        <a:srgbClr val="6699FF"/>
                      </a:solidFill>
                      <a:prstDash val="solid"/>
                      <a:round/>
                      <a:headEnd type="none" w="med" len="med"/>
                      <a:tailEnd type="none" w="med" len="med"/>
                    </a:lnL>
                    <a:lnR w="19050" cap="flat" cmpd="sng" algn="ctr">
                      <a:solidFill>
                        <a:srgbClr val="6699FF"/>
                      </a:solidFill>
                      <a:prstDash val="solid"/>
                      <a:round/>
                      <a:headEnd type="none" w="med" len="med"/>
                      <a:tailEnd type="none" w="med" len="med"/>
                    </a:lnR>
                    <a:lnT w="19050" cap="flat" cmpd="sng" algn="ctr">
                      <a:solidFill>
                        <a:srgbClr val="6699FF"/>
                      </a:solidFill>
                      <a:prstDash val="solid"/>
                      <a:round/>
                      <a:headEnd type="none" w="med" len="med"/>
                      <a:tailEnd type="none" w="med" len="med"/>
                    </a:lnT>
                    <a:lnB w="19050" cap="flat" cmpd="sng" algn="ctr">
                      <a:solidFill>
                        <a:srgbClr val="6699FF"/>
                      </a:solidFill>
                      <a:prstDash val="solid"/>
                      <a:round/>
                      <a:headEnd type="none" w="med" len="med"/>
                      <a:tailEnd type="none" w="med" len="med"/>
                    </a:lnB>
                    <a:solidFill>
                      <a:schemeClr val="bg1"/>
                    </a:solidFill>
                  </a:tcPr>
                </a:tc>
                <a:extLst>
                  <a:ext uri="{0D108BD9-81ED-4DB2-BD59-A6C34878D82A}">
                    <a16:rowId xmlns:a16="http://schemas.microsoft.com/office/drawing/2014/main" val="2881423176"/>
                  </a:ext>
                </a:extLst>
              </a:tr>
              <a:tr h="441795">
                <a:tc gridSpan="3">
                  <a:txBody>
                    <a:bodyPr/>
                    <a:lstStyle/>
                    <a:p>
                      <a:pPr algn="ctr"/>
                      <a:r>
                        <a:rPr lang="en-GB" sz="1900" b="1" dirty="0">
                          <a:latin typeface="Century Gothic" panose="020B0502020202020204" pitchFamily="34" charset="0"/>
                        </a:rPr>
                        <a:t>B</a:t>
                      </a:r>
                    </a:p>
                  </a:txBody>
                  <a:tcPr marL="100584" marR="100584" marT="50292" marB="50292" anchor="ctr">
                    <a:lnL w="19050" cap="flat" cmpd="sng" algn="ctr">
                      <a:solidFill>
                        <a:srgbClr val="6699FF"/>
                      </a:solidFill>
                      <a:prstDash val="solid"/>
                      <a:round/>
                      <a:headEnd type="none" w="med" len="med"/>
                      <a:tailEnd type="none" w="med" len="med"/>
                    </a:lnL>
                    <a:lnR w="19050" cap="flat" cmpd="sng" algn="ctr">
                      <a:solidFill>
                        <a:srgbClr val="6699FF"/>
                      </a:solidFill>
                      <a:prstDash val="solid"/>
                      <a:round/>
                      <a:headEnd type="none" w="med" len="med"/>
                      <a:tailEnd type="none" w="med" len="med"/>
                    </a:lnR>
                    <a:lnT w="19050" cap="flat" cmpd="sng" algn="ctr">
                      <a:solidFill>
                        <a:srgbClr val="6699FF"/>
                      </a:solidFill>
                      <a:prstDash val="solid"/>
                      <a:round/>
                      <a:headEnd type="none" w="med" len="med"/>
                      <a:tailEnd type="none" w="med" len="med"/>
                    </a:lnT>
                    <a:lnB w="19050" cap="flat" cmpd="sng" algn="ctr">
                      <a:solidFill>
                        <a:srgbClr val="6699FF"/>
                      </a:solidFill>
                      <a:prstDash val="solid"/>
                      <a:round/>
                      <a:headEnd type="none" w="med" len="med"/>
                      <a:tailEnd type="none" w="med" len="med"/>
                    </a:lnB>
                    <a:solidFill>
                      <a:schemeClr val="bg1"/>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551724064"/>
                  </a:ext>
                </a:extLst>
              </a:tr>
            </a:tbl>
          </a:graphicData>
        </a:graphic>
      </p:graphicFrame>
      <p:graphicFrame>
        <p:nvGraphicFramePr>
          <p:cNvPr id="42" name="Table 41">
            <a:extLst>
              <a:ext uri="{FF2B5EF4-FFF2-40B4-BE49-F238E27FC236}">
                <a16:creationId xmlns:a16="http://schemas.microsoft.com/office/drawing/2014/main" id="{2D9D7763-3502-4664-AF60-4F1A254D7F17}"/>
              </a:ext>
            </a:extLst>
          </p:cNvPr>
          <p:cNvGraphicFramePr>
            <a:graphicFrameLocks noGrp="1"/>
          </p:cNvGraphicFramePr>
          <p:nvPr>
            <p:extLst>
              <p:ext uri="{D42A27DB-BD31-4B8C-83A1-F6EECF244321}">
                <p14:modId xmlns:p14="http://schemas.microsoft.com/office/powerpoint/2010/main" val="3463292343"/>
              </p:ext>
            </p:extLst>
          </p:nvPr>
        </p:nvGraphicFramePr>
        <p:xfrm>
          <a:off x="394019" y="1771222"/>
          <a:ext cx="3896172" cy="1178120"/>
        </p:xfrm>
        <a:graphic>
          <a:graphicData uri="http://schemas.openxmlformats.org/drawingml/2006/table">
            <a:tbl>
              <a:tblPr firstRow="1" bandRow="1">
                <a:tableStyleId>{5940675A-B579-460E-94D1-54222C63F5DA}</a:tableStyleId>
              </a:tblPr>
              <a:tblGrid>
                <a:gridCol w="1298724">
                  <a:extLst>
                    <a:ext uri="{9D8B030D-6E8A-4147-A177-3AD203B41FA5}">
                      <a16:colId xmlns:a16="http://schemas.microsoft.com/office/drawing/2014/main" val="2781561419"/>
                    </a:ext>
                  </a:extLst>
                </a:gridCol>
                <a:gridCol w="1298724">
                  <a:extLst>
                    <a:ext uri="{9D8B030D-6E8A-4147-A177-3AD203B41FA5}">
                      <a16:colId xmlns:a16="http://schemas.microsoft.com/office/drawing/2014/main" val="409946090"/>
                    </a:ext>
                  </a:extLst>
                </a:gridCol>
                <a:gridCol w="1298724">
                  <a:extLst>
                    <a:ext uri="{9D8B030D-6E8A-4147-A177-3AD203B41FA5}">
                      <a16:colId xmlns:a16="http://schemas.microsoft.com/office/drawing/2014/main" val="2782834614"/>
                    </a:ext>
                  </a:extLst>
                </a:gridCol>
              </a:tblGrid>
              <a:tr h="736325">
                <a:tc>
                  <a:txBody>
                    <a:bodyPr/>
                    <a:lstStyle/>
                    <a:p>
                      <a:pPr algn="ctr"/>
                      <a:r>
                        <a:rPr lang="en-GB" sz="1900" b="1" dirty="0">
                          <a:latin typeface="Century Gothic" panose="020B0502020202020204" pitchFamily="34" charset="0"/>
                        </a:rPr>
                        <a:t>1kg and 305g</a:t>
                      </a:r>
                    </a:p>
                  </a:txBody>
                  <a:tcPr marL="147265" marR="147265" marT="73632" marB="73632" anchor="ctr">
                    <a:lnL w="19050" cap="flat" cmpd="sng" algn="ctr">
                      <a:solidFill>
                        <a:srgbClr val="6699FF"/>
                      </a:solidFill>
                      <a:prstDash val="solid"/>
                      <a:round/>
                      <a:headEnd type="none" w="med" len="med"/>
                      <a:tailEnd type="none" w="med" len="med"/>
                    </a:lnL>
                    <a:lnR w="19050" cap="flat" cmpd="sng" algn="ctr">
                      <a:solidFill>
                        <a:srgbClr val="6699FF"/>
                      </a:solidFill>
                      <a:prstDash val="solid"/>
                      <a:round/>
                      <a:headEnd type="none" w="med" len="med"/>
                      <a:tailEnd type="none" w="med" len="med"/>
                    </a:lnR>
                    <a:lnT w="19050" cap="flat" cmpd="sng" algn="ctr">
                      <a:solidFill>
                        <a:srgbClr val="6699FF"/>
                      </a:solidFill>
                      <a:prstDash val="solid"/>
                      <a:round/>
                      <a:headEnd type="none" w="med" len="med"/>
                      <a:tailEnd type="none" w="med" len="med"/>
                    </a:lnT>
                    <a:lnB w="19050" cap="flat" cmpd="sng" algn="ctr">
                      <a:solidFill>
                        <a:srgbClr val="6699FF"/>
                      </a:solidFill>
                      <a:prstDash val="solid"/>
                      <a:round/>
                      <a:headEnd type="none" w="med" len="med"/>
                      <a:tailEnd type="none" w="med" len="med"/>
                    </a:lnB>
                    <a:solidFill>
                      <a:schemeClr val="bg1"/>
                    </a:solidFill>
                  </a:tcPr>
                </a:tc>
                <a:tc>
                  <a:txBody>
                    <a:bodyPr/>
                    <a:lstStyle/>
                    <a:p>
                      <a:pPr algn="ctr"/>
                      <a:r>
                        <a:rPr lang="en-GB" sz="1900" b="1" dirty="0">
                          <a:latin typeface="Century Gothic" panose="020B0502020202020204" pitchFamily="34" charset="0"/>
                        </a:rPr>
                        <a:t>450g</a:t>
                      </a:r>
                    </a:p>
                  </a:txBody>
                  <a:tcPr marL="147265" marR="147265" marT="73632" marB="73632" anchor="ctr">
                    <a:lnL w="19050" cap="flat" cmpd="sng" algn="ctr">
                      <a:solidFill>
                        <a:srgbClr val="6699FF"/>
                      </a:solidFill>
                      <a:prstDash val="solid"/>
                      <a:round/>
                      <a:headEnd type="none" w="med" len="med"/>
                      <a:tailEnd type="none" w="med" len="med"/>
                    </a:lnL>
                    <a:lnR w="19050" cap="flat" cmpd="sng" algn="ctr">
                      <a:solidFill>
                        <a:srgbClr val="6699FF"/>
                      </a:solidFill>
                      <a:prstDash val="solid"/>
                      <a:round/>
                      <a:headEnd type="none" w="med" len="med"/>
                      <a:tailEnd type="none" w="med" len="med"/>
                    </a:lnR>
                    <a:lnT w="19050" cap="flat" cmpd="sng" algn="ctr">
                      <a:solidFill>
                        <a:srgbClr val="6699FF"/>
                      </a:solidFill>
                      <a:prstDash val="solid"/>
                      <a:round/>
                      <a:headEnd type="none" w="med" len="med"/>
                      <a:tailEnd type="none" w="med" len="med"/>
                    </a:lnT>
                    <a:lnB w="19050" cap="flat" cmpd="sng" algn="ctr">
                      <a:solidFill>
                        <a:srgbClr val="6699FF"/>
                      </a:solidFill>
                      <a:prstDash val="solid"/>
                      <a:round/>
                      <a:headEnd type="none" w="med" len="med"/>
                      <a:tailEnd type="none" w="med" len="med"/>
                    </a:lnB>
                    <a:solidFill>
                      <a:schemeClr val="bg1"/>
                    </a:solidFill>
                  </a:tcPr>
                </a:tc>
                <a:tc>
                  <a:txBody>
                    <a:bodyPr/>
                    <a:lstStyle/>
                    <a:p>
                      <a:pPr algn="ctr"/>
                      <a:r>
                        <a:rPr lang="en-GB" sz="1900" b="1" dirty="0">
                          <a:latin typeface="Century Gothic" panose="020B0502020202020204" pitchFamily="34" charset="0"/>
                        </a:rPr>
                        <a:t>A</a:t>
                      </a:r>
                    </a:p>
                  </a:txBody>
                  <a:tcPr marL="147265" marR="147265" marT="73632" marB="73632" anchor="ctr">
                    <a:lnL w="19050" cap="flat" cmpd="sng" algn="ctr">
                      <a:solidFill>
                        <a:srgbClr val="6699FF"/>
                      </a:solidFill>
                      <a:prstDash val="solid"/>
                      <a:round/>
                      <a:headEnd type="none" w="med" len="med"/>
                      <a:tailEnd type="none" w="med" len="med"/>
                    </a:lnL>
                    <a:lnR w="19050" cap="flat" cmpd="sng" algn="ctr">
                      <a:solidFill>
                        <a:srgbClr val="6699FF"/>
                      </a:solidFill>
                      <a:prstDash val="solid"/>
                      <a:round/>
                      <a:headEnd type="none" w="med" len="med"/>
                      <a:tailEnd type="none" w="med" len="med"/>
                    </a:lnR>
                    <a:lnT w="19050" cap="flat" cmpd="sng" algn="ctr">
                      <a:solidFill>
                        <a:srgbClr val="6699FF"/>
                      </a:solidFill>
                      <a:prstDash val="solid"/>
                      <a:round/>
                      <a:headEnd type="none" w="med" len="med"/>
                      <a:tailEnd type="none" w="med" len="med"/>
                    </a:lnT>
                    <a:lnB w="19050" cap="flat" cmpd="sng" algn="ctr">
                      <a:solidFill>
                        <a:srgbClr val="6699FF"/>
                      </a:solidFill>
                      <a:prstDash val="solid"/>
                      <a:round/>
                      <a:headEnd type="none" w="med" len="med"/>
                      <a:tailEnd type="none" w="med" len="med"/>
                    </a:lnB>
                    <a:solidFill>
                      <a:schemeClr val="bg1"/>
                    </a:solidFill>
                  </a:tcPr>
                </a:tc>
                <a:extLst>
                  <a:ext uri="{0D108BD9-81ED-4DB2-BD59-A6C34878D82A}">
                    <a16:rowId xmlns:a16="http://schemas.microsoft.com/office/drawing/2014/main" val="2881423176"/>
                  </a:ext>
                </a:extLst>
              </a:tr>
              <a:tr h="441795">
                <a:tc gridSpan="3">
                  <a:txBody>
                    <a:bodyPr/>
                    <a:lstStyle/>
                    <a:p>
                      <a:pPr algn="ctr"/>
                      <a:r>
                        <a:rPr lang="en-GB" sz="1900" b="1" dirty="0">
                          <a:latin typeface="Century Gothic" panose="020B0502020202020204" pitchFamily="34" charset="0"/>
                        </a:rPr>
                        <a:t>4,200g</a:t>
                      </a:r>
                    </a:p>
                  </a:txBody>
                  <a:tcPr marL="100584" marR="100584" marT="50292" marB="50292" anchor="ctr">
                    <a:lnL w="19050" cap="flat" cmpd="sng" algn="ctr">
                      <a:solidFill>
                        <a:srgbClr val="6699FF"/>
                      </a:solidFill>
                      <a:prstDash val="solid"/>
                      <a:round/>
                      <a:headEnd type="none" w="med" len="med"/>
                      <a:tailEnd type="none" w="med" len="med"/>
                    </a:lnL>
                    <a:lnR w="19050" cap="flat" cmpd="sng" algn="ctr">
                      <a:solidFill>
                        <a:srgbClr val="6699FF"/>
                      </a:solidFill>
                      <a:prstDash val="solid"/>
                      <a:round/>
                      <a:headEnd type="none" w="med" len="med"/>
                      <a:tailEnd type="none" w="med" len="med"/>
                    </a:lnR>
                    <a:lnT w="19050" cap="flat" cmpd="sng" algn="ctr">
                      <a:solidFill>
                        <a:srgbClr val="6699FF"/>
                      </a:solidFill>
                      <a:prstDash val="solid"/>
                      <a:round/>
                      <a:headEnd type="none" w="med" len="med"/>
                      <a:tailEnd type="none" w="med" len="med"/>
                    </a:lnT>
                    <a:lnB w="19050" cap="flat" cmpd="sng" algn="ctr">
                      <a:solidFill>
                        <a:srgbClr val="6699FF"/>
                      </a:solidFill>
                      <a:prstDash val="solid"/>
                      <a:round/>
                      <a:headEnd type="none" w="med" len="med"/>
                      <a:tailEnd type="none" w="med" len="med"/>
                    </a:lnB>
                    <a:solidFill>
                      <a:schemeClr val="bg1"/>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551724064"/>
                  </a:ext>
                </a:extLst>
              </a:tr>
            </a:tbl>
          </a:graphicData>
        </a:graphic>
      </p:graphicFrame>
      <p:pic>
        <p:nvPicPr>
          <p:cNvPr id="22" name="Picture 21" descr="A close up of a sign&#10;&#10;Description generated with high confidence">
            <a:extLst>
              <a:ext uri="{FF2B5EF4-FFF2-40B4-BE49-F238E27FC236}">
                <a16:creationId xmlns:a16="http://schemas.microsoft.com/office/drawing/2014/main" id="{9DAEC514-20D2-471E-AE1B-211A151301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23" name="TextBox 8">
            <a:extLst>
              <a:ext uri="{FF2B5EF4-FFF2-40B4-BE49-F238E27FC236}">
                <a16:creationId xmlns:a16="http://schemas.microsoft.com/office/drawing/2014/main" id="{897ADDFC-2BD5-4A2A-A696-3833A161AED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
        <p:nvSpPr>
          <p:cNvPr id="21" name="TextBox 20">
            <a:extLst>
              <a:ext uri="{FF2B5EF4-FFF2-40B4-BE49-F238E27FC236}">
                <a16:creationId xmlns:a16="http://schemas.microsoft.com/office/drawing/2014/main" id="{CD8E268F-CF93-44CE-A399-DF17A3B29A57}"/>
              </a:ext>
            </a:extLst>
          </p:cNvPr>
          <p:cNvSpPr txBox="1"/>
          <p:nvPr/>
        </p:nvSpPr>
        <p:spPr>
          <a:xfrm>
            <a:off x="8452033" y="5983548"/>
            <a:ext cx="367408" cy="276999"/>
          </a:xfrm>
          <a:prstGeom prst="rect">
            <a:avLst/>
          </a:prstGeom>
          <a:noFill/>
        </p:spPr>
        <p:txBody>
          <a:bodyPr wrap="none" rtlCol="0">
            <a:spAutoFit/>
          </a:bodyPr>
          <a:lstStyle/>
          <a:p>
            <a:pPr algn="ctr"/>
            <a:r>
              <a:rPr lang="en-GB" sz="1200" b="1" dirty="0">
                <a:latin typeface="Century Gothic" panose="020B0502020202020204" pitchFamily="34" charset="0"/>
              </a:rPr>
              <a:t>Y3</a:t>
            </a:r>
          </a:p>
        </p:txBody>
      </p:sp>
    </p:spTree>
    <p:extLst>
      <p:ext uri="{BB962C8B-B14F-4D97-AF65-F5344CB8AC3E}">
        <p14:creationId xmlns:p14="http://schemas.microsoft.com/office/powerpoint/2010/main" val="1734263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1</a:t>
            </a:r>
          </a:p>
          <a:p>
            <a:pPr lvl="0" algn="ctr"/>
            <a:endParaRPr lang="en-GB" sz="2000" b="1" u="sng"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Which missing weight is the odd one out – A, B or C? Convince me.</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endParaRPr lang="en-GB" sz="2000" b="1" dirty="0">
              <a:solidFill>
                <a:srgbClr val="FF0000"/>
              </a:solidFill>
              <a:latin typeface="Century Gothic" panose="020B0502020202020204" pitchFamily="34" charset="0"/>
            </a:endParaRPr>
          </a:p>
          <a:p>
            <a:r>
              <a:rPr lang="en-GB" sz="2000" b="1" dirty="0">
                <a:solidFill>
                  <a:srgbClr val="FF0000"/>
                </a:solidFill>
                <a:latin typeface="Century Gothic" panose="020B0502020202020204" pitchFamily="34" charset="0"/>
              </a:rPr>
              <a:t>A is the odd one out because 4k 200g – 1kg 775g = 2kg 445g whereas both B and C equal 2kg 565g or 2,565g.</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1200" b="1" dirty="0">
              <a:solidFill>
                <a:schemeClr val="tx1"/>
              </a:solidFill>
              <a:latin typeface="Century Gothic" panose="020B0502020202020204" pitchFamily="34" charset="0"/>
            </a:endParaRPr>
          </a:p>
          <a:p>
            <a:pPr lvl="0" algn="ctr"/>
            <a:endParaRPr lang="en-GB" sz="2000" b="1" u="sng"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grpSp>
        <p:nvGrpSpPr>
          <p:cNvPr id="17" name="Group 16">
            <a:extLst>
              <a:ext uri="{FF2B5EF4-FFF2-40B4-BE49-F238E27FC236}">
                <a16:creationId xmlns:a16="http://schemas.microsoft.com/office/drawing/2014/main" id="{00232C3D-E8B7-4788-854D-5C9428CAF6AB}"/>
              </a:ext>
            </a:extLst>
          </p:cNvPr>
          <p:cNvGrpSpPr/>
          <p:nvPr/>
        </p:nvGrpSpPr>
        <p:grpSpPr>
          <a:xfrm>
            <a:off x="3036453" y="3106902"/>
            <a:ext cx="3099228" cy="2115456"/>
            <a:chOff x="3585893" y="6867317"/>
            <a:chExt cx="1749433" cy="1194120"/>
          </a:xfrm>
          <a:solidFill>
            <a:schemeClr val="bg1"/>
          </a:solidFill>
        </p:grpSpPr>
        <p:grpSp>
          <p:nvGrpSpPr>
            <p:cNvPr id="29" name="Group 28">
              <a:extLst>
                <a:ext uri="{FF2B5EF4-FFF2-40B4-BE49-F238E27FC236}">
                  <a16:creationId xmlns:a16="http://schemas.microsoft.com/office/drawing/2014/main" id="{E13B01C6-AEA5-471E-BBC7-0030582E80A3}"/>
                </a:ext>
              </a:extLst>
            </p:cNvPr>
            <p:cNvGrpSpPr/>
            <p:nvPr/>
          </p:nvGrpSpPr>
          <p:grpSpPr>
            <a:xfrm>
              <a:off x="3639627" y="6867317"/>
              <a:ext cx="1646920" cy="1194120"/>
              <a:chOff x="7749480" y="5172454"/>
              <a:chExt cx="1646920" cy="1194120"/>
            </a:xfrm>
            <a:grpFill/>
          </p:grpSpPr>
          <p:sp>
            <p:nvSpPr>
              <p:cNvPr id="34" name="Oval 33">
                <a:extLst>
                  <a:ext uri="{FF2B5EF4-FFF2-40B4-BE49-F238E27FC236}">
                    <a16:creationId xmlns:a16="http://schemas.microsoft.com/office/drawing/2014/main" id="{B78392EC-5AD6-4502-9928-75BE22AD0D9E}"/>
                  </a:ext>
                </a:extLst>
              </p:cNvPr>
              <p:cNvSpPr/>
              <p:nvPr/>
            </p:nvSpPr>
            <p:spPr>
              <a:xfrm>
                <a:off x="8331921" y="5858945"/>
                <a:ext cx="488415" cy="507629"/>
              </a:xfrm>
              <a:prstGeom prst="ellipse">
                <a:avLst/>
              </a:prstGeom>
              <a:grp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5" name="Oval 34">
                <a:extLst>
                  <a:ext uri="{FF2B5EF4-FFF2-40B4-BE49-F238E27FC236}">
                    <a16:creationId xmlns:a16="http://schemas.microsoft.com/office/drawing/2014/main" id="{DBCC3D4D-E780-4DD1-8801-DD0113EDE0A2}"/>
                  </a:ext>
                </a:extLst>
              </p:cNvPr>
              <p:cNvSpPr/>
              <p:nvPr/>
            </p:nvSpPr>
            <p:spPr>
              <a:xfrm>
                <a:off x="8329634" y="5172454"/>
                <a:ext cx="488415" cy="507629"/>
              </a:xfrm>
              <a:prstGeom prst="ellipse">
                <a:avLst/>
              </a:prstGeom>
              <a:grp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6" name="Oval 35">
                <a:extLst>
                  <a:ext uri="{FF2B5EF4-FFF2-40B4-BE49-F238E27FC236}">
                    <a16:creationId xmlns:a16="http://schemas.microsoft.com/office/drawing/2014/main" id="{83A95599-4595-4FDC-87A0-C8813837A037}"/>
                  </a:ext>
                </a:extLst>
              </p:cNvPr>
              <p:cNvSpPr/>
              <p:nvPr/>
            </p:nvSpPr>
            <p:spPr>
              <a:xfrm>
                <a:off x="8907985" y="5368583"/>
                <a:ext cx="488415" cy="507629"/>
              </a:xfrm>
              <a:prstGeom prst="ellipse">
                <a:avLst/>
              </a:prstGeom>
              <a:grp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7" name="Oval 36">
                <a:extLst>
                  <a:ext uri="{FF2B5EF4-FFF2-40B4-BE49-F238E27FC236}">
                    <a16:creationId xmlns:a16="http://schemas.microsoft.com/office/drawing/2014/main" id="{7756FA90-19B2-4D80-B96F-E72401D1B265}"/>
                  </a:ext>
                </a:extLst>
              </p:cNvPr>
              <p:cNvSpPr/>
              <p:nvPr/>
            </p:nvSpPr>
            <p:spPr>
              <a:xfrm>
                <a:off x="7749480" y="5368583"/>
                <a:ext cx="488415" cy="507629"/>
              </a:xfrm>
              <a:prstGeom prst="ellipse">
                <a:avLst/>
              </a:prstGeom>
              <a:grp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38" name="Straight Arrow Connector 37">
                <a:extLst>
                  <a:ext uri="{FF2B5EF4-FFF2-40B4-BE49-F238E27FC236}">
                    <a16:creationId xmlns:a16="http://schemas.microsoft.com/office/drawing/2014/main" id="{82D3690F-5159-4142-A251-70B2ECF5FCA4}"/>
                  </a:ext>
                </a:extLst>
              </p:cNvPr>
              <p:cNvCxnSpPr>
                <a:cxnSpLocks/>
                <a:stCxn id="35" idx="4"/>
                <a:endCxn id="34" idx="0"/>
              </p:cNvCxnSpPr>
              <p:nvPr/>
            </p:nvCxnSpPr>
            <p:spPr>
              <a:xfrm>
                <a:off x="8573842" y="5680083"/>
                <a:ext cx="2287" cy="178862"/>
              </a:xfrm>
              <a:prstGeom prst="straightConnector1">
                <a:avLst/>
              </a:prstGeom>
              <a:grpFill/>
              <a:ln w="28575">
                <a:solidFill>
                  <a:schemeClr val="accent5"/>
                </a:solidFill>
                <a:tailEnd type="non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FB2B0A48-2EBE-407B-BFE0-C6C539CDEF7E}"/>
                  </a:ext>
                </a:extLst>
              </p:cNvPr>
              <p:cNvCxnSpPr>
                <a:cxnSpLocks/>
                <a:stCxn id="36" idx="3"/>
                <a:endCxn id="34" idx="7"/>
              </p:cNvCxnSpPr>
              <p:nvPr/>
            </p:nvCxnSpPr>
            <p:spPr>
              <a:xfrm flipH="1">
                <a:off x="8748809" y="5801871"/>
                <a:ext cx="230703" cy="131415"/>
              </a:xfrm>
              <a:prstGeom prst="straightConnector1">
                <a:avLst/>
              </a:prstGeom>
              <a:grpFill/>
              <a:ln w="28575">
                <a:solidFill>
                  <a:schemeClr val="accent5"/>
                </a:solidFill>
                <a:tailEnd type="non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CE1BDBD-F14E-4068-A27E-726E9458467B}"/>
                  </a:ext>
                </a:extLst>
              </p:cNvPr>
              <p:cNvCxnSpPr>
                <a:cxnSpLocks/>
                <a:stCxn id="37" idx="5"/>
                <a:endCxn id="34" idx="1"/>
              </p:cNvCxnSpPr>
              <p:nvPr/>
            </p:nvCxnSpPr>
            <p:spPr>
              <a:xfrm>
                <a:off x="8166368" y="5801871"/>
                <a:ext cx="237080" cy="131415"/>
              </a:xfrm>
              <a:prstGeom prst="straightConnector1">
                <a:avLst/>
              </a:prstGeom>
              <a:grpFill/>
              <a:ln w="28575">
                <a:solidFill>
                  <a:schemeClr val="accent5"/>
                </a:solidFill>
                <a:tailEnd type="none"/>
              </a:ln>
            </p:spPr>
            <p:style>
              <a:lnRef idx="1">
                <a:schemeClr val="accent1"/>
              </a:lnRef>
              <a:fillRef idx="0">
                <a:schemeClr val="accent1"/>
              </a:fillRef>
              <a:effectRef idx="0">
                <a:schemeClr val="accent1"/>
              </a:effectRef>
              <a:fontRef idx="minor">
                <a:schemeClr val="tx1"/>
              </a:fontRef>
            </p:style>
          </p:cxnSp>
        </p:grpSp>
        <p:sp>
          <p:nvSpPr>
            <p:cNvPr id="30" name="TextBox 29">
              <a:extLst>
                <a:ext uri="{FF2B5EF4-FFF2-40B4-BE49-F238E27FC236}">
                  <a16:creationId xmlns:a16="http://schemas.microsoft.com/office/drawing/2014/main" id="{2546289E-1007-4F29-A590-3046DD5C77BD}"/>
                </a:ext>
              </a:extLst>
            </p:cNvPr>
            <p:cNvSpPr txBox="1"/>
            <p:nvPr/>
          </p:nvSpPr>
          <p:spPr>
            <a:xfrm>
              <a:off x="4163378" y="7703129"/>
              <a:ext cx="585974" cy="208478"/>
            </a:xfrm>
            <a:prstGeom prst="rect">
              <a:avLst/>
            </a:prstGeom>
            <a:noFill/>
          </p:spPr>
          <p:txBody>
            <a:bodyPr wrap="square" rtlCol="0" anchor="ctr">
              <a:spAutoFit/>
            </a:bodyPr>
            <a:lstStyle/>
            <a:p>
              <a:pPr algn="ctr"/>
              <a:r>
                <a:rPr lang="en-GB" b="1" dirty="0">
                  <a:latin typeface="Century Gothic" panose="020B0502020202020204" pitchFamily="34" charset="0"/>
                </a:rPr>
                <a:t>C</a:t>
              </a:r>
            </a:p>
          </p:txBody>
        </p:sp>
        <p:sp>
          <p:nvSpPr>
            <p:cNvPr id="31" name="TextBox 30">
              <a:extLst>
                <a:ext uri="{FF2B5EF4-FFF2-40B4-BE49-F238E27FC236}">
                  <a16:creationId xmlns:a16="http://schemas.microsoft.com/office/drawing/2014/main" id="{C78A48A7-3625-4113-A055-0CDD8A84208E}"/>
                </a:ext>
              </a:extLst>
            </p:cNvPr>
            <p:cNvSpPr txBox="1"/>
            <p:nvPr/>
          </p:nvSpPr>
          <p:spPr>
            <a:xfrm>
              <a:off x="4749352" y="7236024"/>
              <a:ext cx="585974" cy="191105"/>
            </a:xfrm>
            <a:prstGeom prst="rect">
              <a:avLst/>
            </a:prstGeom>
            <a:noFill/>
          </p:spPr>
          <p:txBody>
            <a:bodyPr wrap="square" rtlCol="0" anchor="ctr">
              <a:spAutoFit/>
            </a:bodyPr>
            <a:lstStyle/>
            <a:p>
              <a:pPr algn="ctr"/>
              <a:r>
                <a:rPr lang="en-GB" sz="1600" b="1" dirty="0">
                  <a:latin typeface="Century Gothic" panose="020B0502020202020204" pitchFamily="34" charset="0"/>
                </a:rPr>
                <a:t>330g</a:t>
              </a:r>
            </a:p>
          </p:txBody>
        </p:sp>
        <p:sp>
          <p:nvSpPr>
            <p:cNvPr id="32" name="TextBox 31">
              <a:extLst>
                <a:ext uri="{FF2B5EF4-FFF2-40B4-BE49-F238E27FC236}">
                  <a16:creationId xmlns:a16="http://schemas.microsoft.com/office/drawing/2014/main" id="{E617EA21-8CD9-43FB-9E54-D407DF3F910B}"/>
                </a:ext>
              </a:extLst>
            </p:cNvPr>
            <p:cNvSpPr txBox="1"/>
            <p:nvPr/>
          </p:nvSpPr>
          <p:spPr>
            <a:xfrm>
              <a:off x="3585893" y="7152110"/>
              <a:ext cx="585974" cy="330090"/>
            </a:xfrm>
            <a:prstGeom prst="rect">
              <a:avLst/>
            </a:prstGeom>
            <a:noFill/>
          </p:spPr>
          <p:txBody>
            <a:bodyPr wrap="square" rtlCol="0" anchor="ctr">
              <a:spAutoFit/>
            </a:bodyPr>
            <a:lstStyle/>
            <a:p>
              <a:pPr algn="ctr"/>
              <a:r>
                <a:rPr lang="en-GB" sz="1600" b="1" dirty="0">
                  <a:latin typeface="Century Gothic" panose="020B0502020202020204" pitchFamily="34" charset="0"/>
                </a:rPr>
                <a:t>1kg and 700g</a:t>
              </a:r>
            </a:p>
          </p:txBody>
        </p:sp>
        <p:sp>
          <p:nvSpPr>
            <p:cNvPr id="33" name="TextBox 32">
              <a:extLst>
                <a:ext uri="{FF2B5EF4-FFF2-40B4-BE49-F238E27FC236}">
                  <a16:creationId xmlns:a16="http://schemas.microsoft.com/office/drawing/2014/main" id="{EFD66039-3B89-4ED9-AFBD-71E000CE45FC}"/>
                </a:ext>
              </a:extLst>
            </p:cNvPr>
            <p:cNvSpPr txBox="1"/>
            <p:nvPr/>
          </p:nvSpPr>
          <p:spPr>
            <a:xfrm>
              <a:off x="4171001" y="7010504"/>
              <a:ext cx="585974" cy="191105"/>
            </a:xfrm>
            <a:prstGeom prst="rect">
              <a:avLst/>
            </a:prstGeom>
            <a:noFill/>
          </p:spPr>
          <p:txBody>
            <a:bodyPr wrap="square" rtlCol="0" anchor="ctr">
              <a:spAutoFit/>
            </a:bodyPr>
            <a:lstStyle/>
            <a:p>
              <a:pPr algn="ctr"/>
              <a:r>
                <a:rPr lang="en-GB" sz="1600" b="1" dirty="0">
                  <a:latin typeface="Century Gothic" panose="020B0502020202020204" pitchFamily="34" charset="0"/>
                </a:rPr>
                <a:t>535g</a:t>
              </a:r>
            </a:p>
          </p:txBody>
        </p:sp>
      </p:grpSp>
      <p:graphicFrame>
        <p:nvGraphicFramePr>
          <p:cNvPr id="41" name="Table 40">
            <a:extLst>
              <a:ext uri="{FF2B5EF4-FFF2-40B4-BE49-F238E27FC236}">
                <a16:creationId xmlns:a16="http://schemas.microsoft.com/office/drawing/2014/main" id="{0DC7E363-F8F7-4110-A9A0-00B51B6C44D1}"/>
              </a:ext>
            </a:extLst>
          </p:cNvPr>
          <p:cNvGraphicFramePr>
            <a:graphicFrameLocks noGrp="1"/>
          </p:cNvGraphicFramePr>
          <p:nvPr/>
        </p:nvGraphicFramePr>
        <p:xfrm>
          <a:off x="4736892" y="1778758"/>
          <a:ext cx="4013091" cy="1178120"/>
        </p:xfrm>
        <a:graphic>
          <a:graphicData uri="http://schemas.openxmlformats.org/drawingml/2006/table">
            <a:tbl>
              <a:tblPr firstRow="1" bandRow="1">
                <a:tableStyleId>{5940675A-B579-460E-94D1-54222C63F5DA}</a:tableStyleId>
              </a:tblPr>
              <a:tblGrid>
                <a:gridCol w="1337697">
                  <a:extLst>
                    <a:ext uri="{9D8B030D-6E8A-4147-A177-3AD203B41FA5}">
                      <a16:colId xmlns:a16="http://schemas.microsoft.com/office/drawing/2014/main" val="2781561419"/>
                    </a:ext>
                  </a:extLst>
                </a:gridCol>
                <a:gridCol w="1337697">
                  <a:extLst>
                    <a:ext uri="{9D8B030D-6E8A-4147-A177-3AD203B41FA5}">
                      <a16:colId xmlns:a16="http://schemas.microsoft.com/office/drawing/2014/main" val="409946090"/>
                    </a:ext>
                  </a:extLst>
                </a:gridCol>
                <a:gridCol w="1337697">
                  <a:extLst>
                    <a:ext uri="{9D8B030D-6E8A-4147-A177-3AD203B41FA5}">
                      <a16:colId xmlns:a16="http://schemas.microsoft.com/office/drawing/2014/main" val="2782834614"/>
                    </a:ext>
                  </a:extLst>
                </a:gridCol>
              </a:tblGrid>
              <a:tr h="736325">
                <a:tc>
                  <a:txBody>
                    <a:bodyPr/>
                    <a:lstStyle/>
                    <a:p>
                      <a:pPr algn="ctr"/>
                      <a:r>
                        <a:rPr lang="en-GB" sz="1900" b="1" dirty="0">
                          <a:latin typeface="Century Gothic" panose="020B0502020202020204" pitchFamily="34" charset="0"/>
                        </a:rPr>
                        <a:t>620g</a:t>
                      </a:r>
                    </a:p>
                  </a:txBody>
                  <a:tcPr marL="147265" marR="147265" marT="73632" marB="73632" anchor="ctr">
                    <a:lnL w="19050" cap="flat" cmpd="sng" algn="ctr">
                      <a:solidFill>
                        <a:srgbClr val="6699FF"/>
                      </a:solidFill>
                      <a:prstDash val="solid"/>
                      <a:round/>
                      <a:headEnd type="none" w="med" len="med"/>
                      <a:tailEnd type="none" w="med" len="med"/>
                    </a:lnL>
                    <a:lnR w="19050" cap="flat" cmpd="sng" algn="ctr">
                      <a:solidFill>
                        <a:srgbClr val="6699FF"/>
                      </a:solidFill>
                      <a:prstDash val="solid"/>
                      <a:round/>
                      <a:headEnd type="none" w="med" len="med"/>
                      <a:tailEnd type="none" w="med" len="med"/>
                    </a:lnR>
                    <a:lnT w="19050" cap="flat" cmpd="sng" algn="ctr">
                      <a:solidFill>
                        <a:srgbClr val="6699FF"/>
                      </a:solidFill>
                      <a:prstDash val="solid"/>
                      <a:round/>
                      <a:headEnd type="none" w="med" len="med"/>
                      <a:tailEnd type="none" w="med" len="med"/>
                    </a:lnT>
                    <a:lnB w="19050" cap="flat" cmpd="sng" algn="ctr">
                      <a:solidFill>
                        <a:srgbClr val="6699FF"/>
                      </a:solidFill>
                      <a:prstDash val="solid"/>
                      <a:round/>
                      <a:headEnd type="none" w="med" len="med"/>
                      <a:tailEnd type="none" w="med" len="med"/>
                    </a:lnB>
                    <a:solidFill>
                      <a:schemeClr val="bg1"/>
                    </a:solidFill>
                  </a:tcPr>
                </a:tc>
                <a:tc>
                  <a:txBody>
                    <a:bodyPr/>
                    <a:lstStyle/>
                    <a:p>
                      <a:pPr algn="ctr"/>
                      <a:r>
                        <a:rPr lang="en-GB" sz="1900" b="1" dirty="0">
                          <a:latin typeface="Century Gothic" panose="020B0502020202020204" pitchFamily="34" charset="0"/>
                        </a:rPr>
                        <a:t>300g</a:t>
                      </a:r>
                    </a:p>
                  </a:txBody>
                  <a:tcPr marL="147265" marR="147265" marT="73632" marB="73632" anchor="ctr">
                    <a:lnL w="19050" cap="flat" cmpd="sng" algn="ctr">
                      <a:solidFill>
                        <a:srgbClr val="6699FF"/>
                      </a:solidFill>
                      <a:prstDash val="solid"/>
                      <a:round/>
                      <a:headEnd type="none" w="med" len="med"/>
                      <a:tailEnd type="none" w="med" len="med"/>
                    </a:lnL>
                    <a:lnR w="19050" cap="flat" cmpd="sng" algn="ctr">
                      <a:solidFill>
                        <a:srgbClr val="6699FF"/>
                      </a:solidFill>
                      <a:prstDash val="solid"/>
                      <a:round/>
                      <a:headEnd type="none" w="med" len="med"/>
                      <a:tailEnd type="none" w="med" len="med"/>
                    </a:lnR>
                    <a:lnT w="19050" cap="flat" cmpd="sng" algn="ctr">
                      <a:solidFill>
                        <a:srgbClr val="6699FF"/>
                      </a:solidFill>
                      <a:prstDash val="solid"/>
                      <a:round/>
                      <a:headEnd type="none" w="med" len="med"/>
                      <a:tailEnd type="none" w="med" len="med"/>
                    </a:lnT>
                    <a:lnB w="19050" cap="flat" cmpd="sng" algn="ctr">
                      <a:solidFill>
                        <a:srgbClr val="6699FF"/>
                      </a:solidFill>
                      <a:prstDash val="solid"/>
                      <a:round/>
                      <a:headEnd type="none" w="med" len="med"/>
                      <a:tailEnd type="none" w="med" len="med"/>
                    </a:lnB>
                    <a:solidFill>
                      <a:schemeClr val="bg1"/>
                    </a:solidFill>
                  </a:tcPr>
                </a:tc>
                <a:tc>
                  <a:txBody>
                    <a:bodyPr/>
                    <a:lstStyle/>
                    <a:p>
                      <a:pPr algn="ctr"/>
                      <a:r>
                        <a:rPr lang="en-GB" sz="1900" b="1" dirty="0">
                          <a:latin typeface="Century Gothic" panose="020B0502020202020204" pitchFamily="34" charset="0"/>
                        </a:rPr>
                        <a:t>1kg and 645g</a:t>
                      </a:r>
                    </a:p>
                  </a:txBody>
                  <a:tcPr marL="147265" marR="147265" marT="73632" marB="73632" anchor="ctr">
                    <a:lnL w="19050" cap="flat" cmpd="sng" algn="ctr">
                      <a:solidFill>
                        <a:srgbClr val="6699FF"/>
                      </a:solidFill>
                      <a:prstDash val="solid"/>
                      <a:round/>
                      <a:headEnd type="none" w="med" len="med"/>
                      <a:tailEnd type="none" w="med" len="med"/>
                    </a:lnL>
                    <a:lnR w="19050" cap="flat" cmpd="sng" algn="ctr">
                      <a:solidFill>
                        <a:srgbClr val="6699FF"/>
                      </a:solidFill>
                      <a:prstDash val="solid"/>
                      <a:round/>
                      <a:headEnd type="none" w="med" len="med"/>
                      <a:tailEnd type="none" w="med" len="med"/>
                    </a:lnR>
                    <a:lnT w="19050" cap="flat" cmpd="sng" algn="ctr">
                      <a:solidFill>
                        <a:srgbClr val="6699FF"/>
                      </a:solidFill>
                      <a:prstDash val="solid"/>
                      <a:round/>
                      <a:headEnd type="none" w="med" len="med"/>
                      <a:tailEnd type="none" w="med" len="med"/>
                    </a:lnT>
                    <a:lnB w="19050" cap="flat" cmpd="sng" algn="ctr">
                      <a:solidFill>
                        <a:srgbClr val="6699FF"/>
                      </a:solidFill>
                      <a:prstDash val="solid"/>
                      <a:round/>
                      <a:headEnd type="none" w="med" len="med"/>
                      <a:tailEnd type="none" w="med" len="med"/>
                    </a:lnB>
                    <a:solidFill>
                      <a:schemeClr val="bg1"/>
                    </a:solidFill>
                  </a:tcPr>
                </a:tc>
                <a:extLst>
                  <a:ext uri="{0D108BD9-81ED-4DB2-BD59-A6C34878D82A}">
                    <a16:rowId xmlns:a16="http://schemas.microsoft.com/office/drawing/2014/main" val="2881423176"/>
                  </a:ext>
                </a:extLst>
              </a:tr>
              <a:tr h="441795">
                <a:tc gridSpan="3">
                  <a:txBody>
                    <a:bodyPr/>
                    <a:lstStyle/>
                    <a:p>
                      <a:pPr algn="ctr"/>
                      <a:r>
                        <a:rPr lang="en-GB" sz="1900" b="1" dirty="0">
                          <a:latin typeface="Century Gothic" panose="020B0502020202020204" pitchFamily="34" charset="0"/>
                        </a:rPr>
                        <a:t>B</a:t>
                      </a:r>
                    </a:p>
                  </a:txBody>
                  <a:tcPr marL="100584" marR="100584" marT="50292" marB="50292" anchor="ctr">
                    <a:lnL w="19050" cap="flat" cmpd="sng" algn="ctr">
                      <a:solidFill>
                        <a:srgbClr val="6699FF"/>
                      </a:solidFill>
                      <a:prstDash val="solid"/>
                      <a:round/>
                      <a:headEnd type="none" w="med" len="med"/>
                      <a:tailEnd type="none" w="med" len="med"/>
                    </a:lnL>
                    <a:lnR w="19050" cap="flat" cmpd="sng" algn="ctr">
                      <a:solidFill>
                        <a:srgbClr val="6699FF"/>
                      </a:solidFill>
                      <a:prstDash val="solid"/>
                      <a:round/>
                      <a:headEnd type="none" w="med" len="med"/>
                      <a:tailEnd type="none" w="med" len="med"/>
                    </a:lnR>
                    <a:lnT w="19050" cap="flat" cmpd="sng" algn="ctr">
                      <a:solidFill>
                        <a:srgbClr val="6699FF"/>
                      </a:solidFill>
                      <a:prstDash val="solid"/>
                      <a:round/>
                      <a:headEnd type="none" w="med" len="med"/>
                      <a:tailEnd type="none" w="med" len="med"/>
                    </a:lnT>
                    <a:lnB w="19050" cap="flat" cmpd="sng" algn="ctr">
                      <a:solidFill>
                        <a:srgbClr val="6699FF"/>
                      </a:solidFill>
                      <a:prstDash val="solid"/>
                      <a:round/>
                      <a:headEnd type="none" w="med" len="med"/>
                      <a:tailEnd type="none" w="med" len="med"/>
                    </a:lnB>
                    <a:solidFill>
                      <a:schemeClr val="bg1"/>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551724064"/>
                  </a:ext>
                </a:extLst>
              </a:tr>
            </a:tbl>
          </a:graphicData>
        </a:graphic>
      </p:graphicFrame>
      <p:graphicFrame>
        <p:nvGraphicFramePr>
          <p:cNvPr id="42" name="Table 41">
            <a:extLst>
              <a:ext uri="{FF2B5EF4-FFF2-40B4-BE49-F238E27FC236}">
                <a16:creationId xmlns:a16="http://schemas.microsoft.com/office/drawing/2014/main" id="{2D9D7763-3502-4664-AF60-4F1A254D7F17}"/>
              </a:ext>
            </a:extLst>
          </p:cNvPr>
          <p:cNvGraphicFramePr>
            <a:graphicFrameLocks noGrp="1"/>
          </p:cNvGraphicFramePr>
          <p:nvPr/>
        </p:nvGraphicFramePr>
        <p:xfrm>
          <a:off x="394019" y="1771222"/>
          <a:ext cx="3896172" cy="1178120"/>
        </p:xfrm>
        <a:graphic>
          <a:graphicData uri="http://schemas.openxmlformats.org/drawingml/2006/table">
            <a:tbl>
              <a:tblPr firstRow="1" bandRow="1">
                <a:tableStyleId>{5940675A-B579-460E-94D1-54222C63F5DA}</a:tableStyleId>
              </a:tblPr>
              <a:tblGrid>
                <a:gridCol w="1298724">
                  <a:extLst>
                    <a:ext uri="{9D8B030D-6E8A-4147-A177-3AD203B41FA5}">
                      <a16:colId xmlns:a16="http://schemas.microsoft.com/office/drawing/2014/main" val="2781561419"/>
                    </a:ext>
                  </a:extLst>
                </a:gridCol>
                <a:gridCol w="1298724">
                  <a:extLst>
                    <a:ext uri="{9D8B030D-6E8A-4147-A177-3AD203B41FA5}">
                      <a16:colId xmlns:a16="http://schemas.microsoft.com/office/drawing/2014/main" val="409946090"/>
                    </a:ext>
                  </a:extLst>
                </a:gridCol>
                <a:gridCol w="1298724">
                  <a:extLst>
                    <a:ext uri="{9D8B030D-6E8A-4147-A177-3AD203B41FA5}">
                      <a16:colId xmlns:a16="http://schemas.microsoft.com/office/drawing/2014/main" val="2782834614"/>
                    </a:ext>
                  </a:extLst>
                </a:gridCol>
              </a:tblGrid>
              <a:tr h="736325">
                <a:tc>
                  <a:txBody>
                    <a:bodyPr/>
                    <a:lstStyle/>
                    <a:p>
                      <a:pPr algn="ctr"/>
                      <a:r>
                        <a:rPr lang="en-GB" sz="1900" b="1" dirty="0">
                          <a:latin typeface="Century Gothic" panose="020B0502020202020204" pitchFamily="34" charset="0"/>
                        </a:rPr>
                        <a:t>1kg and 305g</a:t>
                      </a:r>
                    </a:p>
                  </a:txBody>
                  <a:tcPr marL="147265" marR="147265" marT="73632" marB="73632" anchor="ctr">
                    <a:lnL w="19050" cap="flat" cmpd="sng" algn="ctr">
                      <a:solidFill>
                        <a:srgbClr val="6699FF"/>
                      </a:solidFill>
                      <a:prstDash val="solid"/>
                      <a:round/>
                      <a:headEnd type="none" w="med" len="med"/>
                      <a:tailEnd type="none" w="med" len="med"/>
                    </a:lnL>
                    <a:lnR w="19050" cap="flat" cmpd="sng" algn="ctr">
                      <a:solidFill>
                        <a:srgbClr val="6699FF"/>
                      </a:solidFill>
                      <a:prstDash val="solid"/>
                      <a:round/>
                      <a:headEnd type="none" w="med" len="med"/>
                      <a:tailEnd type="none" w="med" len="med"/>
                    </a:lnR>
                    <a:lnT w="19050" cap="flat" cmpd="sng" algn="ctr">
                      <a:solidFill>
                        <a:srgbClr val="6699FF"/>
                      </a:solidFill>
                      <a:prstDash val="solid"/>
                      <a:round/>
                      <a:headEnd type="none" w="med" len="med"/>
                      <a:tailEnd type="none" w="med" len="med"/>
                    </a:lnT>
                    <a:lnB w="19050" cap="flat" cmpd="sng" algn="ctr">
                      <a:solidFill>
                        <a:srgbClr val="6699FF"/>
                      </a:solidFill>
                      <a:prstDash val="solid"/>
                      <a:round/>
                      <a:headEnd type="none" w="med" len="med"/>
                      <a:tailEnd type="none" w="med" len="med"/>
                    </a:lnB>
                    <a:solidFill>
                      <a:schemeClr val="bg1"/>
                    </a:solidFill>
                  </a:tcPr>
                </a:tc>
                <a:tc>
                  <a:txBody>
                    <a:bodyPr/>
                    <a:lstStyle/>
                    <a:p>
                      <a:pPr algn="ctr"/>
                      <a:r>
                        <a:rPr lang="en-GB" sz="1900" b="1" dirty="0">
                          <a:latin typeface="Century Gothic" panose="020B0502020202020204" pitchFamily="34" charset="0"/>
                        </a:rPr>
                        <a:t>450g</a:t>
                      </a:r>
                    </a:p>
                  </a:txBody>
                  <a:tcPr marL="147265" marR="147265" marT="73632" marB="73632" anchor="ctr">
                    <a:lnL w="19050" cap="flat" cmpd="sng" algn="ctr">
                      <a:solidFill>
                        <a:srgbClr val="6699FF"/>
                      </a:solidFill>
                      <a:prstDash val="solid"/>
                      <a:round/>
                      <a:headEnd type="none" w="med" len="med"/>
                      <a:tailEnd type="none" w="med" len="med"/>
                    </a:lnL>
                    <a:lnR w="19050" cap="flat" cmpd="sng" algn="ctr">
                      <a:solidFill>
                        <a:srgbClr val="6699FF"/>
                      </a:solidFill>
                      <a:prstDash val="solid"/>
                      <a:round/>
                      <a:headEnd type="none" w="med" len="med"/>
                      <a:tailEnd type="none" w="med" len="med"/>
                    </a:lnR>
                    <a:lnT w="19050" cap="flat" cmpd="sng" algn="ctr">
                      <a:solidFill>
                        <a:srgbClr val="6699FF"/>
                      </a:solidFill>
                      <a:prstDash val="solid"/>
                      <a:round/>
                      <a:headEnd type="none" w="med" len="med"/>
                      <a:tailEnd type="none" w="med" len="med"/>
                    </a:lnT>
                    <a:lnB w="19050" cap="flat" cmpd="sng" algn="ctr">
                      <a:solidFill>
                        <a:srgbClr val="6699FF"/>
                      </a:solidFill>
                      <a:prstDash val="solid"/>
                      <a:round/>
                      <a:headEnd type="none" w="med" len="med"/>
                      <a:tailEnd type="none" w="med" len="med"/>
                    </a:lnB>
                    <a:solidFill>
                      <a:schemeClr val="bg1"/>
                    </a:solidFill>
                  </a:tcPr>
                </a:tc>
                <a:tc>
                  <a:txBody>
                    <a:bodyPr/>
                    <a:lstStyle/>
                    <a:p>
                      <a:pPr algn="ctr"/>
                      <a:r>
                        <a:rPr lang="en-GB" sz="1900" b="1" dirty="0">
                          <a:latin typeface="Century Gothic" panose="020B0502020202020204" pitchFamily="34" charset="0"/>
                        </a:rPr>
                        <a:t>A</a:t>
                      </a:r>
                    </a:p>
                  </a:txBody>
                  <a:tcPr marL="147265" marR="147265" marT="73632" marB="73632" anchor="ctr">
                    <a:lnL w="19050" cap="flat" cmpd="sng" algn="ctr">
                      <a:solidFill>
                        <a:srgbClr val="6699FF"/>
                      </a:solidFill>
                      <a:prstDash val="solid"/>
                      <a:round/>
                      <a:headEnd type="none" w="med" len="med"/>
                      <a:tailEnd type="none" w="med" len="med"/>
                    </a:lnL>
                    <a:lnR w="19050" cap="flat" cmpd="sng" algn="ctr">
                      <a:solidFill>
                        <a:srgbClr val="6699FF"/>
                      </a:solidFill>
                      <a:prstDash val="solid"/>
                      <a:round/>
                      <a:headEnd type="none" w="med" len="med"/>
                      <a:tailEnd type="none" w="med" len="med"/>
                    </a:lnR>
                    <a:lnT w="19050" cap="flat" cmpd="sng" algn="ctr">
                      <a:solidFill>
                        <a:srgbClr val="6699FF"/>
                      </a:solidFill>
                      <a:prstDash val="solid"/>
                      <a:round/>
                      <a:headEnd type="none" w="med" len="med"/>
                      <a:tailEnd type="none" w="med" len="med"/>
                    </a:lnT>
                    <a:lnB w="19050" cap="flat" cmpd="sng" algn="ctr">
                      <a:solidFill>
                        <a:srgbClr val="6699FF"/>
                      </a:solidFill>
                      <a:prstDash val="solid"/>
                      <a:round/>
                      <a:headEnd type="none" w="med" len="med"/>
                      <a:tailEnd type="none" w="med" len="med"/>
                    </a:lnB>
                    <a:solidFill>
                      <a:schemeClr val="bg1"/>
                    </a:solidFill>
                  </a:tcPr>
                </a:tc>
                <a:extLst>
                  <a:ext uri="{0D108BD9-81ED-4DB2-BD59-A6C34878D82A}">
                    <a16:rowId xmlns:a16="http://schemas.microsoft.com/office/drawing/2014/main" val="2881423176"/>
                  </a:ext>
                </a:extLst>
              </a:tr>
              <a:tr h="441795">
                <a:tc gridSpan="3">
                  <a:txBody>
                    <a:bodyPr/>
                    <a:lstStyle/>
                    <a:p>
                      <a:pPr algn="ctr"/>
                      <a:r>
                        <a:rPr lang="en-GB" sz="1900" b="1" dirty="0">
                          <a:latin typeface="Century Gothic" panose="020B0502020202020204" pitchFamily="34" charset="0"/>
                        </a:rPr>
                        <a:t>4,200g</a:t>
                      </a:r>
                    </a:p>
                  </a:txBody>
                  <a:tcPr marL="100584" marR="100584" marT="50292" marB="50292" anchor="ctr">
                    <a:lnL w="19050" cap="flat" cmpd="sng" algn="ctr">
                      <a:solidFill>
                        <a:srgbClr val="6699FF"/>
                      </a:solidFill>
                      <a:prstDash val="solid"/>
                      <a:round/>
                      <a:headEnd type="none" w="med" len="med"/>
                      <a:tailEnd type="none" w="med" len="med"/>
                    </a:lnL>
                    <a:lnR w="19050" cap="flat" cmpd="sng" algn="ctr">
                      <a:solidFill>
                        <a:srgbClr val="6699FF"/>
                      </a:solidFill>
                      <a:prstDash val="solid"/>
                      <a:round/>
                      <a:headEnd type="none" w="med" len="med"/>
                      <a:tailEnd type="none" w="med" len="med"/>
                    </a:lnR>
                    <a:lnT w="19050" cap="flat" cmpd="sng" algn="ctr">
                      <a:solidFill>
                        <a:srgbClr val="6699FF"/>
                      </a:solidFill>
                      <a:prstDash val="solid"/>
                      <a:round/>
                      <a:headEnd type="none" w="med" len="med"/>
                      <a:tailEnd type="none" w="med" len="med"/>
                    </a:lnT>
                    <a:lnB w="19050" cap="flat" cmpd="sng" algn="ctr">
                      <a:solidFill>
                        <a:srgbClr val="6699FF"/>
                      </a:solidFill>
                      <a:prstDash val="solid"/>
                      <a:round/>
                      <a:headEnd type="none" w="med" len="med"/>
                      <a:tailEnd type="none" w="med" len="med"/>
                    </a:lnB>
                    <a:solidFill>
                      <a:schemeClr val="bg1"/>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551724064"/>
                  </a:ext>
                </a:extLst>
              </a:tr>
            </a:tbl>
          </a:graphicData>
        </a:graphic>
      </p:graphicFrame>
      <p:pic>
        <p:nvPicPr>
          <p:cNvPr id="22" name="Picture 21" descr="A close up of a sign&#10;&#10;Description generated with high confidence">
            <a:extLst>
              <a:ext uri="{FF2B5EF4-FFF2-40B4-BE49-F238E27FC236}">
                <a16:creationId xmlns:a16="http://schemas.microsoft.com/office/drawing/2014/main" id="{9DAEC514-20D2-471E-AE1B-211A151301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23" name="TextBox 8">
            <a:extLst>
              <a:ext uri="{FF2B5EF4-FFF2-40B4-BE49-F238E27FC236}">
                <a16:creationId xmlns:a16="http://schemas.microsoft.com/office/drawing/2014/main" id="{897ADDFC-2BD5-4A2A-A696-3833A161AED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
        <p:nvSpPr>
          <p:cNvPr id="21" name="TextBox 20">
            <a:extLst>
              <a:ext uri="{FF2B5EF4-FFF2-40B4-BE49-F238E27FC236}">
                <a16:creationId xmlns:a16="http://schemas.microsoft.com/office/drawing/2014/main" id="{4D006296-9DFA-4C4B-B6DC-CB8CD62D13B4}"/>
              </a:ext>
            </a:extLst>
          </p:cNvPr>
          <p:cNvSpPr txBox="1"/>
          <p:nvPr/>
        </p:nvSpPr>
        <p:spPr>
          <a:xfrm>
            <a:off x="8452033" y="5983548"/>
            <a:ext cx="367408" cy="276999"/>
          </a:xfrm>
          <a:prstGeom prst="rect">
            <a:avLst/>
          </a:prstGeom>
          <a:noFill/>
        </p:spPr>
        <p:txBody>
          <a:bodyPr wrap="none" rtlCol="0">
            <a:spAutoFit/>
          </a:bodyPr>
          <a:lstStyle/>
          <a:p>
            <a:pPr algn="ctr"/>
            <a:r>
              <a:rPr lang="en-GB" sz="1200" b="1" dirty="0">
                <a:latin typeface="Century Gothic" panose="020B0502020202020204" pitchFamily="34" charset="0"/>
              </a:rPr>
              <a:t>Y3</a:t>
            </a:r>
          </a:p>
        </p:txBody>
      </p:sp>
    </p:spTree>
    <p:extLst>
      <p:ext uri="{BB962C8B-B14F-4D97-AF65-F5344CB8AC3E}">
        <p14:creationId xmlns:p14="http://schemas.microsoft.com/office/powerpoint/2010/main" val="2238518068"/>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0563C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28500E97074E9232E002F87A0DA8" ma:contentTypeVersion="9" ma:contentTypeDescription="Create a new document." ma:contentTypeScope="" ma:versionID="066ddb0580c6cb957c158bf950613a88">
  <xsd:schema xmlns:xsd="http://www.w3.org/2001/XMLSchema" xmlns:xs="http://www.w3.org/2001/XMLSchema" xmlns:p="http://schemas.microsoft.com/office/2006/metadata/properties" xmlns:ns2="86144f90-c7b6-48d0-aae5-f5e9e48cc3df" xmlns:ns3="5c7a0828-c5e4-45f8-a074-18a8fdc88ec6" targetNamespace="http://schemas.microsoft.com/office/2006/metadata/properties" ma:root="true" ma:fieldsID="b6edf0ecd0c2312d28fd762618f18263" ns2:_="" ns3:_="">
    <xsd:import namespace="86144f90-c7b6-48d0-aae5-f5e9e48cc3df"/>
    <xsd:import namespace="5c7a0828-c5e4-45f8-a074-18a8fdc88ec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144f90-c7b6-48d0-aae5-f5e9e48cc3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7a0828-c5e4-45f8-a074-18a8fdc88ec6"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89174D8-999E-4D9C-AD57-B291B59DDE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144f90-c7b6-48d0-aae5-f5e9e48cc3df"/>
    <ds:schemaRef ds:uri="5c7a0828-c5e4-45f8-a074-18a8fdc88e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BE7001C-4FE1-4FF1-8D32-419BDEA7C0F6}">
  <ds:schemaRefs>
    <ds:schemaRef ds:uri="http://schemas.microsoft.com/sharepoint/v3/contenttype/forms"/>
  </ds:schemaRefs>
</ds:datastoreItem>
</file>

<file path=customXml/itemProps3.xml><?xml version="1.0" encoding="utf-8"?>
<ds:datastoreItem xmlns:ds="http://schemas.openxmlformats.org/officeDocument/2006/customXml" ds:itemID="{0EF8F11D-A449-4684-B8E0-461263A2E192}">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86144f90-c7b6-48d0-aae5-f5e9e48cc3df"/>
    <ds:schemaRef ds:uri="5c7a0828-c5e4-45f8-a074-18a8fdc88ec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278</TotalTime>
  <Words>514</Words>
  <Application>Microsoft Office PowerPoint</Application>
  <PresentationFormat>On-screen Show (4:3)</PresentationFormat>
  <Paragraphs>223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Sobol</dc:creator>
  <cp:lastModifiedBy>Zainab Ali</cp:lastModifiedBy>
  <cp:revision>5</cp:revision>
  <dcterms:created xsi:type="dcterms:W3CDTF">2018-03-17T10:08:43Z</dcterms:created>
  <dcterms:modified xsi:type="dcterms:W3CDTF">2020-03-25T11:44:29Z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0x0101002E2B28500E97074E9232E002F87A0DA8</vt:lpwstr>
  </property>
  <property fmtid="{D5CDD505-2E9C-101B-9397-08002B2CF9AE}" pid="3" name="TaxKeyword">
    <vt:lpwstr/>
  </property>
</Properties>
</file>