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55" r:id="rId6"/>
    <p:sldId id="379" r:id="rId7"/>
    <p:sldId id="380" r:id="rId8"/>
    <p:sldId id="414" r:id="rId9"/>
    <p:sldId id="370" r:id="rId10"/>
    <p:sldId id="415" r:id="rId11"/>
    <p:sldId id="41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5 – Mass and Capacity</a:t>
            </a:r>
          </a:p>
          <a:p>
            <a:pPr algn="ctr"/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400" b="1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03/04.20 </a:t>
            </a:r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 Lo: I can measure capacity  1</a:t>
            </a:r>
          </a:p>
          <a:p>
            <a:pPr lvl="0" algn="ctr"/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Which is the odd one out? Explain your answer.</a:t>
            </a: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F702C1-BC81-482F-A996-34E26ABF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645477"/>
              </p:ext>
            </p:extLst>
          </p:nvPr>
        </p:nvGraphicFramePr>
        <p:xfrm>
          <a:off x="1230249" y="1739695"/>
          <a:ext cx="1201107" cy="2765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73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2719129178"/>
                    </a:ext>
                  </a:extLst>
                </a:gridCol>
              </a:tblGrid>
              <a:tr h="378830">
                <a:tc rowSpan="2">
                  <a:txBody>
                    <a:bodyPr/>
                    <a:lstStyle/>
                    <a:p>
                      <a:endParaRPr lang="en-GB" sz="3500"/>
                    </a:p>
                  </a:txBody>
                  <a:tcPr marL="100584" marR="100584" marT="50292" marB="50292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820903"/>
                  </a:ext>
                </a:extLst>
              </a:tr>
              <a:tr h="3393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773643"/>
                  </a:ext>
                </a:extLst>
              </a:tr>
              <a:tr h="18941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51411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EE41355-2872-4978-84FD-0B39710A7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776777"/>
              </p:ext>
            </p:extLst>
          </p:nvPr>
        </p:nvGraphicFramePr>
        <p:xfrm>
          <a:off x="3198698" y="2007238"/>
          <a:ext cx="2804539" cy="2497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741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5771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649415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699288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6657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3985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91CE667-107B-435D-8749-67EC70094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077256"/>
              </p:ext>
            </p:extLst>
          </p:nvPr>
        </p:nvGraphicFramePr>
        <p:xfrm>
          <a:off x="6484894" y="2812336"/>
          <a:ext cx="1670641" cy="1695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497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59814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</a:tblGrid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187179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FECF7B9-42A7-483C-949D-FE6193068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719856"/>
              </p:ext>
            </p:extLst>
          </p:nvPr>
        </p:nvGraphicFramePr>
        <p:xfrm>
          <a:off x="1356204" y="1369031"/>
          <a:ext cx="637233" cy="2861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150ml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3E03989-AA5C-4BB1-8D38-482F7777A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586051"/>
              </p:ext>
            </p:extLst>
          </p:nvPr>
        </p:nvGraphicFramePr>
        <p:xfrm>
          <a:off x="3690274" y="2148491"/>
          <a:ext cx="1414043" cy="220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04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200ml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599AAD0-6806-44C2-BAFA-DBC98B59D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505613"/>
              </p:ext>
            </p:extLst>
          </p:nvPr>
        </p:nvGraphicFramePr>
        <p:xfrm>
          <a:off x="6909172" y="1739695"/>
          <a:ext cx="637233" cy="252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300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100ml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8F84376-68FC-42A6-A5C5-4DDF02C310BC}"/>
              </a:ext>
            </a:extLst>
          </p:cNvPr>
          <p:cNvSpPr txBox="1"/>
          <p:nvPr/>
        </p:nvSpPr>
        <p:spPr>
          <a:xfrm>
            <a:off x="1621340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771ECE-1A42-4EE2-A666-42658A2DF25B}"/>
              </a:ext>
            </a:extLst>
          </p:cNvPr>
          <p:cNvSpPr txBox="1"/>
          <p:nvPr/>
        </p:nvSpPr>
        <p:spPr>
          <a:xfrm>
            <a:off x="7125911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EADD2F-302B-4408-87E7-79DAD79DDA96}"/>
              </a:ext>
            </a:extLst>
          </p:cNvPr>
          <p:cNvSpPr txBox="1"/>
          <p:nvPr/>
        </p:nvSpPr>
        <p:spPr>
          <a:xfrm>
            <a:off x="4270879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613759-FA8E-4F00-B78D-CF1FDF0EDF5C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Which is the odd one out? Explain your answer.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 is the odd one out because the volume of liquid in both A and C is 200ml but the volume in C id 150ml.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F702C1-BC81-482F-A996-34E26ABFCF4A}"/>
              </a:ext>
            </a:extLst>
          </p:cNvPr>
          <p:cNvGraphicFramePr>
            <a:graphicFrameLocks noGrp="1"/>
          </p:cNvGraphicFramePr>
          <p:nvPr/>
        </p:nvGraphicFramePr>
        <p:xfrm>
          <a:off x="1230249" y="1739695"/>
          <a:ext cx="1201107" cy="2765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73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2719129178"/>
                    </a:ext>
                  </a:extLst>
                </a:gridCol>
              </a:tblGrid>
              <a:tr h="378830">
                <a:tc rowSpan="2">
                  <a:txBody>
                    <a:bodyPr/>
                    <a:lstStyle/>
                    <a:p>
                      <a:endParaRPr lang="en-GB" sz="3500"/>
                    </a:p>
                  </a:txBody>
                  <a:tcPr marL="100584" marR="100584" marT="50292" marB="50292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820903"/>
                  </a:ext>
                </a:extLst>
              </a:tr>
              <a:tr h="3393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773643"/>
                  </a:ext>
                </a:extLst>
              </a:tr>
              <a:tr h="18941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51411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EE41355-2872-4978-84FD-0B39710A7CF4}"/>
              </a:ext>
            </a:extLst>
          </p:cNvPr>
          <p:cNvGraphicFramePr>
            <a:graphicFrameLocks noGrp="1"/>
          </p:cNvGraphicFramePr>
          <p:nvPr/>
        </p:nvGraphicFramePr>
        <p:xfrm>
          <a:off x="3198698" y="2007238"/>
          <a:ext cx="2804539" cy="2497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741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5771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649415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699288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6657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3985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91CE667-107B-435D-8749-67EC700941B2}"/>
              </a:ext>
            </a:extLst>
          </p:cNvPr>
          <p:cNvGraphicFramePr>
            <a:graphicFrameLocks noGrp="1"/>
          </p:cNvGraphicFramePr>
          <p:nvPr/>
        </p:nvGraphicFramePr>
        <p:xfrm>
          <a:off x="6484894" y="2812336"/>
          <a:ext cx="1670641" cy="1695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497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59814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</a:tblGrid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187179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FECF7B9-42A7-483C-949D-FE61930682CA}"/>
              </a:ext>
            </a:extLst>
          </p:cNvPr>
          <p:cNvGraphicFramePr>
            <a:graphicFrameLocks noGrp="1"/>
          </p:cNvGraphicFramePr>
          <p:nvPr/>
        </p:nvGraphicFramePr>
        <p:xfrm>
          <a:off x="1356204" y="1369031"/>
          <a:ext cx="637233" cy="2861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150ml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3E03989-AA5C-4BB1-8D38-482F7777A5D2}"/>
              </a:ext>
            </a:extLst>
          </p:cNvPr>
          <p:cNvGraphicFramePr>
            <a:graphicFrameLocks noGrp="1"/>
          </p:cNvGraphicFramePr>
          <p:nvPr/>
        </p:nvGraphicFramePr>
        <p:xfrm>
          <a:off x="3690274" y="2148491"/>
          <a:ext cx="1414043" cy="220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04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200ml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599AAD0-6806-44C2-BAFA-DBC98B59D43C}"/>
              </a:ext>
            </a:extLst>
          </p:cNvPr>
          <p:cNvGraphicFramePr>
            <a:graphicFrameLocks noGrp="1"/>
          </p:cNvGraphicFramePr>
          <p:nvPr/>
        </p:nvGraphicFramePr>
        <p:xfrm>
          <a:off x="6909172" y="1739695"/>
          <a:ext cx="637233" cy="252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300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100ml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8F84376-68FC-42A6-A5C5-4DDF02C310BC}"/>
              </a:ext>
            </a:extLst>
          </p:cNvPr>
          <p:cNvSpPr txBox="1"/>
          <p:nvPr/>
        </p:nvSpPr>
        <p:spPr>
          <a:xfrm>
            <a:off x="1621340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771ECE-1A42-4EE2-A666-42658A2DF25B}"/>
              </a:ext>
            </a:extLst>
          </p:cNvPr>
          <p:cNvSpPr txBox="1"/>
          <p:nvPr/>
        </p:nvSpPr>
        <p:spPr>
          <a:xfrm>
            <a:off x="7125911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EADD2F-302B-4408-87E7-79DAD79DDA96}"/>
              </a:ext>
            </a:extLst>
          </p:cNvPr>
          <p:cNvSpPr txBox="1"/>
          <p:nvPr/>
        </p:nvSpPr>
        <p:spPr>
          <a:xfrm>
            <a:off x="4270879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D9047F-84E1-420B-9E65-26617F0B8EA6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97414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1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8BFD1E-6B72-4466-859B-209F872F4B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3040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FED96E9-9972-4DA2-9E87-192204C4E69A}"/>
              </a:ext>
            </a:extLst>
          </p:cNvPr>
          <p:cNvSpPr/>
          <p:nvPr/>
        </p:nvSpPr>
        <p:spPr>
          <a:xfrm>
            <a:off x="275304" y="266589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Tom has poured water into the measuring jug below.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volume is more 50ml than but less than 300ml.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much water could he have?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arrows to label 3 possible answers.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EF69A8-18C1-4333-B196-F5DF96802BC1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30778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1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8BFD1E-6B72-4466-859B-209F872F4B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3040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FED96E9-9972-4DA2-9E87-192204C4E69A}"/>
              </a:ext>
            </a:extLst>
          </p:cNvPr>
          <p:cNvSpPr/>
          <p:nvPr/>
        </p:nvSpPr>
        <p:spPr>
          <a:xfrm>
            <a:off x="275304" y="266589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Tom has poured water into the measuring jug below.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volume is more 50ml than but less than 300ml.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much water could he have?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arrows to label 3 possible answers.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A8B2D9-CC7B-480C-A323-F826DC057305}"/>
              </a:ext>
            </a:extLst>
          </p:cNvPr>
          <p:cNvCxnSpPr/>
          <p:nvPr/>
        </p:nvCxnSpPr>
        <p:spPr>
          <a:xfrm>
            <a:off x="2782957" y="3927159"/>
            <a:ext cx="168069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E8C28E-0FC6-4891-8B43-ADB035A44198}"/>
              </a:ext>
            </a:extLst>
          </p:cNvPr>
          <p:cNvCxnSpPr/>
          <p:nvPr/>
        </p:nvCxnSpPr>
        <p:spPr>
          <a:xfrm>
            <a:off x="2782957" y="2965174"/>
            <a:ext cx="168069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9D066E-85C8-4604-B34E-5A7D349B7441}"/>
              </a:ext>
            </a:extLst>
          </p:cNvPr>
          <p:cNvCxnSpPr/>
          <p:nvPr/>
        </p:nvCxnSpPr>
        <p:spPr>
          <a:xfrm>
            <a:off x="2782957" y="2476047"/>
            <a:ext cx="168069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068F0F3-991B-41B7-9DD1-36868B1E74CE}"/>
              </a:ext>
            </a:extLst>
          </p:cNvPr>
          <p:cNvSpPr txBox="1"/>
          <p:nvPr/>
        </p:nvSpPr>
        <p:spPr>
          <a:xfrm>
            <a:off x="1693640" y="3711715"/>
            <a:ext cx="9925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100ml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0FFBDB-40A9-4608-9C1B-C5A4B46A5F6A}"/>
              </a:ext>
            </a:extLst>
          </p:cNvPr>
          <p:cNvSpPr txBox="1"/>
          <p:nvPr/>
        </p:nvSpPr>
        <p:spPr>
          <a:xfrm>
            <a:off x="1693640" y="2761356"/>
            <a:ext cx="9925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>
                <a:solidFill>
                  <a:srgbClr val="FF0000"/>
                </a:solidFill>
                <a:latin typeface="Century Gothic" panose="020B0502020202020204" pitchFamily="34" charset="0"/>
              </a:rPr>
              <a:t>200ml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406260-E04B-4B5F-B6A7-1631D84DBB63}"/>
              </a:ext>
            </a:extLst>
          </p:cNvPr>
          <p:cNvSpPr txBox="1"/>
          <p:nvPr/>
        </p:nvSpPr>
        <p:spPr>
          <a:xfrm>
            <a:off x="1693640" y="2260603"/>
            <a:ext cx="9925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>
                <a:solidFill>
                  <a:srgbClr val="FF0000"/>
                </a:solidFill>
                <a:latin typeface="Century Gothic" panose="020B0502020202020204" pitchFamily="34" charset="0"/>
              </a:rPr>
              <a:t>250ml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DF4CCD-B94C-4530-BC37-0924CF2C1C44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56403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B8A230-4992-497B-BB85-E62AB2F57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8030"/>
            <a:ext cx="8913124" cy="6322100"/>
          </a:xfrm>
          <a:prstGeom prst="rect">
            <a:avLst/>
          </a:prstGeom>
        </p:spPr>
      </p:pic>
      <p:sp>
        <p:nvSpPr>
          <p:cNvPr id="13" name="Rounded Rectangular Callout 137">
            <a:extLst>
              <a:ext uri="{FF2B5EF4-FFF2-40B4-BE49-F238E27FC236}">
                <a16:creationId xmlns:a16="http://schemas.microsoft.com/office/drawing/2014/main" id="{FB66437B-CC6B-4EE4-BD90-E2629701FC1A}"/>
              </a:ext>
            </a:extLst>
          </p:cNvPr>
          <p:cNvSpPr/>
          <p:nvPr/>
        </p:nvSpPr>
        <p:spPr>
          <a:xfrm>
            <a:off x="2376128" y="1605475"/>
            <a:ext cx="2326302" cy="1112026"/>
          </a:xfrm>
          <a:prstGeom prst="wedgeRoundRectCallout">
            <a:avLst>
              <a:gd name="adj1" fmla="val -40044"/>
              <a:gd name="adj2" fmla="val 6513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200ml of liquid in my container.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6A94719-6929-481B-AACD-D12D3CE53335}"/>
              </a:ext>
            </a:extLst>
          </p:cNvPr>
          <p:cNvGraphicFramePr>
            <a:graphicFrameLocks noGrp="1"/>
          </p:cNvGraphicFramePr>
          <p:nvPr/>
        </p:nvGraphicFramePr>
        <p:xfrm>
          <a:off x="5102618" y="2571310"/>
          <a:ext cx="2910384" cy="217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578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986241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683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0B6FDEE-8435-48AC-A1A2-8D3E65A97974}"/>
              </a:ext>
            </a:extLst>
          </p:cNvPr>
          <p:cNvGraphicFramePr>
            <a:graphicFrameLocks noGrp="1"/>
          </p:cNvGraphicFramePr>
          <p:nvPr/>
        </p:nvGraphicFramePr>
        <p:xfrm>
          <a:off x="6003233" y="2161488"/>
          <a:ext cx="892090" cy="237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2090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6222768C-4E22-4F68-BF76-017250AEC4A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/>
              </a:rPr>
              <a:t>Reasoning 2</a:t>
            </a:r>
            <a:endParaRPr lang="en-GB" sz="16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Is Aisha correct? Explain your answer.</a:t>
            </a:r>
          </a:p>
          <a:p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16D83F-0700-4579-B6F5-73119AA56987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55035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B8A230-4992-497B-BB85-E62AB2F57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8030"/>
            <a:ext cx="8913124" cy="6322100"/>
          </a:xfrm>
          <a:prstGeom prst="rect">
            <a:avLst/>
          </a:prstGeom>
        </p:spPr>
      </p:pic>
      <p:sp>
        <p:nvSpPr>
          <p:cNvPr id="13" name="Rounded Rectangular Callout 137">
            <a:extLst>
              <a:ext uri="{FF2B5EF4-FFF2-40B4-BE49-F238E27FC236}">
                <a16:creationId xmlns:a16="http://schemas.microsoft.com/office/drawing/2014/main" id="{FB66437B-CC6B-4EE4-BD90-E2629701FC1A}"/>
              </a:ext>
            </a:extLst>
          </p:cNvPr>
          <p:cNvSpPr/>
          <p:nvPr/>
        </p:nvSpPr>
        <p:spPr>
          <a:xfrm>
            <a:off x="2376128" y="1605475"/>
            <a:ext cx="2326302" cy="1112026"/>
          </a:xfrm>
          <a:prstGeom prst="wedgeRoundRectCallout">
            <a:avLst>
              <a:gd name="adj1" fmla="val -40044"/>
              <a:gd name="adj2" fmla="val 6513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200ml of liquid in my container.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6A94719-6929-481B-AACD-D12D3CE53335}"/>
              </a:ext>
            </a:extLst>
          </p:cNvPr>
          <p:cNvGraphicFramePr>
            <a:graphicFrameLocks noGrp="1"/>
          </p:cNvGraphicFramePr>
          <p:nvPr/>
        </p:nvGraphicFramePr>
        <p:xfrm>
          <a:off x="5102618" y="2571310"/>
          <a:ext cx="2910384" cy="217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578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986241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683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0B6FDEE-8435-48AC-A1A2-8D3E65A97974}"/>
              </a:ext>
            </a:extLst>
          </p:cNvPr>
          <p:cNvGraphicFramePr>
            <a:graphicFrameLocks noGrp="1"/>
          </p:cNvGraphicFramePr>
          <p:nvPr/>
        </p:nvGraphicFramePr>
        <p:xfrm>
          <a:off x="6003233" y="2161488"/>
          <a:ext cx="892090" cy="237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2090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6222768C-4E22-4F68-BF76-017250AEC4A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/>
              </a:rPr>
              <a:t>Reasoning 2</a:t>
            </a:r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Aisha correct? 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Alisha is correct because. . 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FB365E-2545-433C-8D30-6DA52236C45A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68236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B8A230-4992-497B-BB85-E62AB2F57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8030"/>
            <a:ext cx="8913124" cy="6322100"/>
          </a:xfrm>
          <a:prstGeom prst="rect">
            <a:avLst/>
          </a:prstGeom>
        </p:spPr>
      </p:pic>
      <p:sp>
        <p:nvSpPr>
          <p:cNvPr id="13" name="Rounded Rectangular Callout 137">
            <a:extLst>
              <a:ext uri="{FF2B5EF4-FFF2-40B4-BE49-F238E27FC236}">
                <a16:creationId xmlns:a16="http://schemas.microsoft.com/office/drawing/2014/main" id="{FB66437B-CC6B-4EE4-BD90-E2629701FC1A}"/>
              </a:ext>
            </a:extLst>
          </p:cNvPr>
          <p:cNvSpPr/>
          <p:nvPr/>
        </p:nvSpPr>
        <p:spPr>
          <a:xfrm>
            <a:off x="2376128" y="1605475"/>
            <a:ext cx="2326302" cy="1112026"/>
          </a:xfrm>
          <a:prstGeom prst="wedgeRoundRectCallout">
            <a:avLst>
              <a:gd name="adj1" fmla="val -40044"/>
              <a:gd name="adj2" fmla="val 6513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200ml of liquid in my container.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6A94719-6929-481B-AACD-D12D3CE53335}"/>
              </a:ext>
            </a:extLst>
          </p:cNvPr>
          <p:cNvGraphicFramePr>
            <a:graphicFrameLocks noGrp="1"/>
          </p:cNvGraphicFramePr>
          <p:nvPr/>
        </p:nvGraphicFramePr>
        <p:xfrm>
          <a:off x="5102618" y="2571310"/>
          <a:ext cx="2910384" cy="217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578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986241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683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0B6FDEE-8435-48AC-A1A2-8D3E65A97974}"/>
              </a:ext>
            </a:extLst>
          </p:cNvPr>
          <p:cNvGraphicFramePr>
            <a:graphicFrameLocks noGrp="1"/>
          </p:cNvGraphicFramePr>
          <p:nvPr/>
        </p:nvGraphicFramePr>
        <p:xfrm>
          <a:off x="6003233" y="2161488"/>
          <a:ext cx="892090" cy="237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2090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GB" sz="1800" b="1">
                          <a:latin typeface="Century Gothic" panose="020B0502020202020204" pitchFamily="34" charset="0"/>
                        </a:rPr>
                        <a:t>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6222768C-4E22-4F68-BF76-017250AEC4A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/>
              </a:rPr>
              <a:t>Reasoning 2</a:t>
            </a:r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Aisha correct? 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Alisha is correct because the scale is in increments of 50ml. The water level is between 150ml and 250ml so the volume of the liquid is 200ml.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C305DE-A590-4D77-B6F0-7CDCFC8E252E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8814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86144f90-c7b6-48d0-aae5-f5e9e48cc3df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5c7a0828-c5e4-45f8-a074-18a8fdc88ec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A7C4D5-6B34-48D1-ACAD-1AE9B32FC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321</Words>
  <Application>Microsoft Office PowerPoint</Application>
  <PresentationFormat>On-screen Show (4:3)</PresentationFormat>
  <Paragraphs>164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10</cp:revision>
  <dcterms:created xsi:type="dcterms:W3CDTF">2018-03-17T10:08:43Z</dcterms:created>
  <dcterms:modified xsi:type="dcterms:W3CDTF">2020-03-25T15:13:56Z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9456">
    <vt:lpwstr>268</vt:lpwstr>
  </property>
</Properties>
</file>