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31" r:id="rId5"/>
    <p:sldId id="365" r:id="rId6"/>
    <p:sldId id="367" r:id="rId7"/>
    <p:sldId id="360" r:id="rId8"/>
    <p:sldId id="368" r:id="rId9"/>
    <p:sldId id="369" r:id="rId10"/>
    <p:sldId id="380" r:id="rId11"/>
    <p:sldId id="373" r:id="rId12"/>
    <p:sldId id="383" r:id="rId13"/>
    <p:sldId id="371" r:id="rId14"/>
    <p:sldId id="38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7171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90" d="100"/>
          <a:sy n="90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24.03.20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4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L.O: to find percentage of an amount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1663792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calculations.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8E35895-9AFA-43FF-BDB5-2F9D04737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838343"/>
              </p:ext>
            </p:extLst>
          </p:nvPr>
        </p:nvGraphicFramePr>
        <p:xfrm>
          <a:off x="1705775" y="1790299"/>
          <a:ext cx="5732450" cy="32774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32450">
                  <a:extLst>
                    <a:ext uri="{9D8B030D-6E8A-4147-A177-3AD203B41FA5}">
                      <a16:colId xmlns:a16="http://schemas.microsoft.com/office/drawing/2014/main" val="4100628874"/>
                    </a:ext>
                  </a:extLst>
                </a:gridCol>
              </a:tblGrid>
              <a:tr h="109246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1% of 4L = </a:t>
                      </a:r>
                      <a:r>
                        <a:rPr lang="en-GB" sz="2800" b="1" spc="-300" dirty="0">
                          <a:latin typeface="Century Gothic" panose="020B0502020202020204" pitchFamily="34" charset="0"/>
                        </a:rPr>
                        <a:t>_______</a:t>
                      </a:r>
                      <a:r>
                        <a:rPr lang="en-GB" sz="2800" b="1" spc="0" dirty="0">
                          <a:latin typeface="Century Gothic" panose="020B0502020202020204" pitchFamily="34" charset="0"/>
                        </a:rPr>
                        <a:t> ml</a:t>
                      </a:r>
                    </a:p>
                  </a:txBody>
                  <a:tcPr marL="160888" marR="160888" marT="80444" marB="80444" anchor="ctr"/>
                </a:tc>
                <a:extLst>
                  <a:ext uri="{0D108BD9-81ED-4DB2-BD59-A6C34878D82A}">
                    <a16:rowId xmlns:a16="http://schemas.microsoft.com/office/drawing/2014/main" val="1162381300"/>
                  </a:ext>
                </a:extLst>
              </a:tr>
              <a:tr h="109246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50% of 1m = </a:t>
                      </a:r>
                      <a:r>
                        <a:rPr lang="en-GB" sz="2800" b="1" strike="noStrike" spc="-300" dirty="0">
                          <a:latin typeface="Century Gothic" panose="020B0502020202020204" pitchFamily="34" charset="0"/>
                        </a:rPr>
                        <a:t>_______</a:t>
                      </a:r>
                      <a:r>
                        <a:rPr lang="en-GB" sz="2800" b="1" spc="0" dirty="0">
                          <a:latin typeface="Century Gothic" panose="020B0502020202020204" pitchFamily="34" charset="0"/>
                        </a:rPr>
                        <a:t> cm</a:t>
                      </a:r>
                    </a:p>
                  </a:txBody>
                  <a:tcPr marL="160888" marR="160888" marT="80444" marB="80444" anchor="ctr"/>
                </a:tc>
                <a:extLst>
                  <a:ext uri="{0D108BD9-81ED-4DB2-BD59-A6C34878D82A}">
                    <a16:rowId xmlns:a16="http://schemas.microsoft.com/office/drawing/2014/main" val="1220401499"/>
                  </a:ext>
                </a:extLst>
              </a:tr>
              <a:tr h="109246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25% of 6cm = </a:t>
                      </a:r>
                      <a:r>
                        <a:rPr lang="en-GB" sz="2800" b="1" spc="-300" dirty="0">
                          <a:latin typeface="Century Gothic" panose="020B0502020202020204" pitchFamily="34" charset="0"/>
                        </a:rPr>
                        <a:t>_______</a:t>
                      </a:r>
                      <a:r>
                        <a:rPr lang="en-GB" sz="2800" b="1" spc="0" dirty="0">
                          <a:latin typeface="Century Gothic" panose="020B0502020202020204" pitchFamily="34" charset="0"/>
                        </a:rPr>
                        <a:t> mm</a:t>
                      </a:r>
                    </a:p>
                  </a:txBody>
                  <a:tcPr marL="160888" marR="160888" marT="80444" marB="80444" anchor="ctr"/>
                </a:tc>
                <a:extLst>
                  <a:ext uri="{0D108BD9-81ED-4DB2-BD59-A6C34878D82A}">
                    <a16:rowId xmlns:a16="http://schemas.microsoft.com/office/drawing/2014/main" val="209860680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1AD502D-CC52-43E0-911A-323BCDE93B6D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2219267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calculations.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8E35895-9AFA-43FF-BDB5-2F9D04737093}"/>
              </a:ext>
            </a:extLst>
          </p:cNvPr>
          <p:cNvGraphicFramePr>
            <a:graphicFrameLocks noGrp="1"/>
          </p:cNvGraphicFramePr>
          <p:nvPr/>
        </p:nvGraphicFramePr>
        <p:xfrm>
          <a:off x="1705775" y="1790299"/>
          <a:ext cx="5732450" cy="32774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32450">
                  <a:extLst>
                    <a:ext uri="{9D8B030D-6E8A-4147-A177-3AD203B41FA5}">
                      <a16:colId xmlns:a16="http://schemas.microsoft.com/office/drawing/2014/main" val="4100628874"/>
                    </a:ext>
                  </a:extLst>
                </a:gridCol>
              </a:tblGrid>
              <a:tr h="109246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1% of 4L = </a:t>
                      </a:r>
                      <a:r>
                        <a:rPr lang="en-GB" sz="2800" b="1" spc="-300" dirty="0">
                          <a:latin typeface="Century Gothic" panose="020B0502020202020204" pitchFamily="34" charset="0"/>
                        </a:rPr>
                        <a:t>_______</a:t>
                      </a:r>
                      <a:r>
                        <a:rPr lang="en-GB" sz="2800" b="1" spc="0" dirty="0">
                          <a:latin typeface="Century Gothic" panose="020B0502020202020204" pitchFamily="34" charset="0"/>
                        </a:rPr>
                        <a:t> ml</a:t>
                      </a:r>
                    </a:p>
                  </a:txBody>
                  <a:tcPr marL="160888" marR="160888" marT="80444" marB="80444" anchor="ctr"/>
                </a:tc>
                <a:extLst>
                  <a:ext uri="{0D108BD9-81ED-4DB2-BD59-A6C34878D82A}">
                    <a16:rowId xmlns:a16="http://schemas.microsoft.com/office/drawing/2014/main" val="1162381300"/>
                  </a:ext>
                </a:extLst>
              </a:tr>
              <a:tr h="109246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50% of 1m = </a:t>
                      </a:r>
                      <a:r>
                        <a:rPr lang="en-GB" sz="2800" b="1" strike="noStrike" spc="-300" dirty="0">
                          <a:latin typeface="Century Gothic" panose="020B0502020202020204" pitchFamily="34" charset="0"/>
                        </a:rPr>
                        <a:t>_______</a:t>
                      </a:r>
                      <a:r>
                        <a:rPr lang="en-GB" sz="2800" b="1" spc="0" dirty="0">
                          <a:latin typeface="Century Gothic" panose="020B0502020202020204" pitchFamily="34" charset="0"/>
                        </a:rPr>
                        <a:t> cm</a:t>
                      </a:r>
                    </a:p>
                  </a:txBody>
                  <a:tcPr marL="160888" marR="160888" marT="80444" marB="80444" anchor="ctr"/>
                </a:tc>
                <a:extLst>
                  <a:ext uri="{0D108BD9-81ED-4DB2-BD59-A6C34878D82A}">
                    <a16:rowId xmlns:a16="http://schemas.microsoft.com/office/drawing/2014/main" val="1220401499"/>
                  </a:ext>
                </a:extLst>
              </a:tr>
              <a:tr h="109246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25% of 6cm = </a:t>
                      </a:r>
                      <a:r>
                        <a:rPr lang="en-GB" sz="2800" b="1" spc="-300" dirty="0">
                          <a:latin typeface="Century Gothic" panose="020B0502020202020204" pitchFamily="34" charset="0"/>
                        </a:rPr>
                        <a:t>_______</a:t>
                      </a:r>
                      <a:r>
                        <a:rPr lang="en-GB" sz="2800" b="1" spc="0" dirty="0">
                          <a:latin typeface="Century Gothic" panose="020B0502020202020204" pitchFamily="34" charset="0"/>
                        </a:rPr>
                        <a:t> mm</a:t>
                      </a:r>
                    </a:p>
                  </a:txBody>
                  <a:tcPr marL="160888" marR="160888" marT="80444" marB="80444" anchor="ctr"/>
                </a:tc>
                <a:extLst>
                  <a:ext uri="{0D108BD9-81ED-4DB2-BD59-A6C34878D82A}">
                    <a16:rowId xmlns:a16="http://schemas.microsoft.com/office/drawing/2014/main" val="209860680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40C227E-78D1-4DAC-89F1-5D4C5568D6AC}"/>
              </a:ext>
            </a:extLst>
          </p:cNvPr>
          <p:cNvSpPr txBox="1"/>
          <p:nvPr/>
        </p:nvSpPr>
        <p:spPr>
          <a:xfrm>
            <a:off x="4924425" y="2105025"/>
            <a:ext cx="1276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3912BB-F98F-4FCA-8139-B8A330855BCF}"/>
              </a:ext>
            </a:extLst>
          </p:cNvPr>
          <p:cNvSpPr txBox="1"/>
          <p:nvPr/>
        </p:nvSpPr>
        <p:spPr>
          <a:xfrm>
            <a:off x="5038725" y="3195965"/>
            <a:ext cx="1130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CA0CD2-84F5-49C0-AF2F-2C42A56FE879}"/>
              </a:ext>
            </a:extLst>
          </p:cNvPr>
          <p:cNvSpPr txBox="1"/>
          <p:nvPr/>
        </p:nvSpPr>
        <p:spPr>
          <a:xfrm>
            <a:off x="5076825" y="4286905"/>
            <a:ext cx="1057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E12B40-FEB3-4423-96B4-3A0FBB75DE74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2114763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Fill in the gaps in the table using the options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9E2F4E5-8F02-4036-ACA2-2B19761361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360288"/>
              </p:ext>
            </p:extLst>
          </p:nvPr>
        </p:nvGraphicFramePr>
        <p:xfrm>
          <a:off x="576000" y="2441358"/>
          <a:ext cx="7992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  <a:gridCol w="1998000">
                  <a:extLst>
                    <a:ext uri="{9D8B030D-6E8A-4147-A177-3AD203B41FA5}">
                      <a16:colId xmlns:a16="http://schemas.microsoft.com/office/drawing/2014/main" val="433636705"/>
                    </a:ext>
                  </a:extLst>
                </a:gridCol>
                <a:gridCol w="1998000">
                  <a:extLst>
                    <a:ext uri="{9D8B030D-6E8A-4147-A177-3AD203B41FA5}">
                      <a16:colId xmlns:a16="http://schemas.microsoft.com/office/drawing/2014/main" val="771081849"/>
                    </a:ext>
                  </a:extLst>
                </a:gridCol>
                <a:gridCol w="1998000">
                  <a:extLst>
                    <a:ext uri="{9D8B030D-6E8A-4147-A177-3AD203B41FA5}">
                      <a16:colId xmlns:a16="http://schemas.microsoft.com/office/drawing/2014/main" val="95244119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Fraction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Equivalent decimal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Equivalent percentage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Divide amount by: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50%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12126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06883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5695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820EBAA-7FB1-40D7-ADF6-9C407289D0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825648"/>
              </p:ext>
            </p:extLst>
          </p:nvPr>
        </p:nvGraphicFramePr>
        <p:xfrm>
          <a:off x="1449000" y="3197681"/>
          <a:ext cx="252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E404172-CD51-4BAB-B55B-DB6CCE73B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324354"/>
              </p:ext>
            </p:extLst>
          </p:nvPr>
        </p:nvGraphicFramePr>
        <p:xfrm>
          <a:off x="1449000" y="3917771"/>
          <a:ext cx="252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F0703018-7C50-449E-9296-FEA423055F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864188"/>
              </p:ext>
            </p:extLst>
          </p:nvPr>
        </p:nvGraphicFramePr>
        <p:xfrm>
          <a:off x="1359000" y="5357951"/>
          <a:ext cx="432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6B26B65-CE1B-471C-92FA-0DD647ADDC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683653"/>
              </p:ext>
            </p:extLst>
          </p:nvPr>
        </p:nvGraphicFramePr>
        <p:xfrm>
          <a:off x="1510748" y="1236138"/>
          <a:ext cx="6122504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501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  <a:gridCol w="1224501">
                  <a:extLst>
                    <a:ext uri="{9D8B030D-6E8A-4147-A177-3AD203B41FA5}">
                      <a16:colId xmlns:a16="http://schemas.microsoft.com/office/drawing/2014/main" val="61580165"/>
                    </a:ext>
                  </a:extLst>
                </a:gridCol>
                <a:gridCol w="1224500">
                  <a:extLst>
                    <a:ext uri="{9D8B030D-6E8A-4147-A177-3AD203B41FA5}">
                      <a16:colId xmlns:a16="http://schemas.microsoft.com/office/drawing/2014/main" val="667838915"/>
                    </a:ext>
                  </a:extLst>
                </a:gridCol>
                <a:gridCol w="1224501">
                  <a:extLst>
                    <a:ext uri="{9D8B030D-6E8A-4147-A177-3AD203B41FA5}">
                      <a16:colId xmlns:a16="http://schemas.microsoft.com/office/drawing/2014/main" val="2572787442"/>
                    </a:ext>
                  </a:extLst>
                </a:gridCol>
                <a:gridCol w="1224501">
                  <a:extLst>
                    <a:ext uri="{9D8B030D-6E8A-4147-A177-3AD203B41FA5}">
                      <a16:colId xmlns:a16="http://schemas.microsoft.com/office/drawing/2014/main" val="71209618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25%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006883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0.25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5695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491D82C-D1A7-45C6-A0E6-AD50AE2A09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211710"/>
              </p:ext>
            </p:extLst>
          </p:nvPr>
        </p:nvGraphicFramePr>
        <p:xfrm>
          <a:off x="5633766" y="1174518"/>
          <a:ext cx="324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6F03BD21-0E14-4FF8-A435-A70CDB3DEDF9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Fill in the gaps in the table using the options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9E2F4E5-8F02-4036-ACA2-2B19761361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341274"/>
              </p:ext>
            </p:extLst>
          </p:nvPr>
        </p:nvGraphicFramePr>
        <p:xfrm>
          <a:off x="576000" y="2441358"/>
          <a:ext cx="7992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  <a:gridCol w="1998000">
                  <a:extLst>
                    <a:ext uri="{9D8B030D-6E8A-4147-A177-3AD203B41FA5}">
                      <a16:colId xmlns:a16="http://schemas.microsoft.com/office/drawing/2014/main" val="433636705"/>
                    </a:ext>
                  </a:extLst>
                </a:gridCol>
                <a:gridCol w="1998000">
                  <a:extLst>
                    <a:ext uri="{9D8B030D-6E8A-4147-A177-3AD203B41FA5}">
                      <a16:colId xmlns:a16="http://schemas.microsoft.com/office/drawing/2014/main" val="771081849"/>
                    </a:ext>
                  </a:extLst>
                </a:gridCol>
                <a:gridCol w="1998000">
                  <a:extLst>
                    <a:ext uri="{9D8B030D-6E8A-4147-A177-3AD203B41FA5}">
                      <a16:colId xmlns:a16="http://schemas.microsoft.com/office/drawing/2014/main" val="95244119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Fraction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Equivalent decimal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Equivalent percentage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>
                          <a:latin typeface="Century Gothic" panose="020B0502020202020204" pitchFamily="34" charset="0"/>
                        </a:rPr>
                        <a:t>Divide amount by: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50%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0.25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25%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12126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0.1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06883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5695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820EBAA-7FB1-40D7-ADF6-9C407289D080}"/>
              </a:ext>
            </a:extLst>
          </p:cNvPr>
          <p:cNvGraphicFramePr>
            <a:graphicFrameLocks noGrp="1"/>
          </p:cNvGraphicFramePr>
          <p:nvPr/>
        </p:nvGraphicFramePr>
        <p:xfrm>
          <a:off x="1449000" y="3197681"/>
          <a:ext cx="252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E404172-CD51-4BAB-B55B-DB6CCE73B19D}"/>
              </a:ext>
            </a:extLst>
          </p:cNvPr>
          <p:cNvGraphicFramePr>
            <a:graphicFrameLocks noGrp="1"/>
          </p:cNvGraphicFramePr>
          <p:nvPr/>
        </p:nvGraphicFramePr>
        <p:xfrm>
          <a:off x="1449000" y="3917771"/>
          <a:ext cx="252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F0703018-7C50-449E-9296-FEA423055FBF}"/>
              </a:ext>
            </a:extLst>
          </p:cNvPr>
          <p:cNvGraphicFramePr>
            <a:graphicFrameLocks noGrp="1"/>
          </p:cNvGraphicFramePr>
          <p:nvPr/>
        </p:nvGraphicFramePr>
        <p:xfrm>
          <a:off x="1359000" y="5357951"/>
          <a:ext cx="432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6B26B65-CE1B-471C-92FA-0DD647ADDC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691585"/>
              </p:ext>
            </p:extLst>
          </p:nvPr>
        </p:nvGraphicFramePr>
        <p:xfrm>
          <a:off x="1510748" y="1236138"/>
          <a:ext cx="6122504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501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  <a:gridCol w="1224501">
                  <a:extLst>
                    <a:ext uri="{9D8B030D-6E8A-4147-A177-3AD203B41FA5}">
                      <a16:colId xmlns:a16="http://schemas.microsoft.com/office/drawing/2014/main" val="61580165"/>
                    </a:ext>
                  </a:extLst>
                </a:gridCol>
                <a:gridCol w="1224500">
                  <a:extLst>
                    <a:ext uri="{9D8B030D-6E8A-4147-A177-3AD203B41FA5}">
                      <a16:colId xmlns:a16="http://schemas.microsoft.com/office/drawing/2014/main" val="667838915"/>
                    </a:ext>
                  </a:extLst>
                </a:gridCol>
                <a:gridCol w="1224501">
                  <a:extLst>
                    <a:ext uri="{9D8B030D-6E8A-4147-A177-3AD203B41FA5}">
                      <a16:colId xmlns:a16="http://schemas.microsoft.com/office/drawing/2014/main" val="2572787442"/>
                    </a:ext>
                  </a:extLst>
                </a:gridCol>
                <a:gridCol w="1224501">
                  <a:extLst>
                    <a:ext uri="{9D8B030D-6E8A-4147-A177-3AD203B41FA5}">
                      <a16:colId xmlns:a16="http://schemas.microsoft.com/office/drawing/2014/main" val="71209618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25%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0.01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10%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76717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0.5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006883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1%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0.25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5695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491D82C-D1A7-45C6-A0E6-AD50AE2A09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35705"/>
              </p:ext>
            </p:extLst>
          </p:nvPr>
        </p:nvGraphicFramePr>
        <p:xfrm>
          <a:off x="5635671" y="1174518"/>
          <a:ext cx="324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76717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6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2698BB5-4083-499A-92FD-ACD41BC35FFC}"/>
              </a:ext>
            </a:extLst>
          </p:cNvPr>
          <p:cNvGraphicFramePr>
            <a:graphicFrameLocks noGrp="1"/>
          </p:cNvGraphicFramePr>
          <p:nvPr/>
        </p:nvGraphicFramePr>
        <p:xfrm>
          <a:off x="1413000" y="4637861"/>
          <a:ext cx="324000" cy="6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813118784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707582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6179525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9EF4EB8-A43E-4D80-9E4E-D4E300C2281D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3499182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By looking from one number line to the other, find 10% of 250.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C2F11EA-734F-4524-BBF1-D73B63BA14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292477"/>
              </p:ext>
            </p:extLst>
          </p:nvPr>
        </p:nvGraphicFramePr>
        <p:xfrm>
          <a:off x="1596843" y="3387102"/>
          <a:ext cx="5962197" cy="5426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2018">
                  <a:extLst>
                    <a:ext uri="{9D8B030D-6E8A-4147-A177-3AD203B41FA5}">
                      <a16:colId xmlns:a16="http://schemas.microsoft.com/office/drawing/2014/main" val="1362093215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706857309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793600537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1398542158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975767721"/>
                    </a:ext>
                  </a:extLst>
                </a:gridCol>
                <a:gridCol w="542017">
                  <a:extLst>
                    <a:ext uri="{9D8B030D-6E8A-4147-A177-3AD203B41FA5}">
                      <a16:colId xmlns:a16="http://schemas.microsoft.com/office/drawing/2014/main" val="3082444838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981180173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432419390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1667450003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243806977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946932456"/>
                    </a:ext>
                  </a:extLst>
                </a:gridCol>
              </a:tblGrid>
              <a:tr h="54260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962483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8AE08881-152E-4213-87E3-C6191E9787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01" y="3868099"/>
            <a:ext cx="5438280" cy="542603"/>
          </a:xfrm>
          <a:prstGeom prst="rect">
            <a:avLst/>
          </a:prstGeom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9130A6D5-8CDD-4744-A204-3CC70E327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788142"/>
              </p:ext>
            </p:extLst>
          </p:nvPr>
        </p:nvGraphicFramePr>
        <p:xfrm>
          <a:off x="3663955" y="4392406"/>
          <a:ext cx="1827973" cy="683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7973">
                  <a:extLst>
                    <a:ext uri="{9D8B030D-6E8A-4147-A177-3AD203B41FA5}">
                      <a16:colId xmlns:a16="http://schemas.microsoft.com/office/drawing/2014/main" val="4153248203"/>
                    </a:ext>
                  </a:extLst>
                </a:gridCol>
              </a:tblGrid>
              <a:tr h="683175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Percentage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3422581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B940585-CAC3-4E68-A8DA-986554021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953336"/>
              </p:ext>
            </p:extLst>
          </p:nvPr>
        </p:nvGraphicFramePr>
        <p:xfrm>
          <a:off x="1596843" y="1654145"/>
          <a:ext cx="5962197" cy="5426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2018">
                  <a:extLst>
                    <a:ext uri="{9D8B030D-6E8A-4147-A177-3AD203B41FA5}">
                      <a16:colId xmlns:a16="http://schemas.microsoft.com/office/drawing/2014/main" val="1362093215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706857309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793600537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1398542158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975767721"/>
                    </a:ext>
                  </a:extLst>
                </a:gridCol>
                <a:gridCol w="542017">
                  <a:extLst>
                    <a:ext uri="{9D8B030D-6E8A-4147-A177-3AD203B41FA5}">
                      <a16:colId xmlns:a16="http://schemas.microsoft.com/office/drawing/2014/main" val="3082444838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981180173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432419390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1667450003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243806977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946932456"/>
                    </a:ext>
                  </a:extLst>
                </a:gridCol>
              </a:tblGrid>
              <a:tr h="54260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175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962483"/>
                  </a:ext>
                </a:extLst>
              </a:tr>
            </a:tbl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B9691587-59D3-4F9E-81E1-CE15318DA9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01" y="2135151"/>
            <a:ext cx="5438280" cy="542603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8F77EB5-3AA7-4FB3-AC54-0C04262AA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462576"/>
              </p:ext>
            </p:extLst>
          </p:nvPr>
        </p:nvGraphicFramePr>
        <p:xfrm>
          <a:off x="3663955" y="2659450"/>
          <a:ext cx="1827973" cy="683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7973">
                  <a:extLst>
                    <a:ext uri="{9D8B030D-6E8A-4147-A177-3AD203B41FA5}">
                      <a16:colId xmlns:a16="http://schemas.microsoft.com/office/drawing/2014/main" val="4153248203"/>
                    </a:ext>
                  </a:extLst>
                </a:gridCol>
              </a:tblGrid>
              <a:tr h="683175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3422581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795EDC8C-B388-4ED6-BE5E-170AA7BE7BFF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By looking from one number line to the other, find 10% of 250.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10% of 250 = 25 </a:t>
            </a: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C2F11EA-734F-4524-BBF1-D73B63BA14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818287"/>
              </p:ext>
            </p:extLst>
          </p:nvPr>
        </p:nvGraphicFramePr>
        <p:xfrm>
          <a:off x="1596843" y="3387102"/>
          <a:ext cx="5962197" cy="5426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2018">
                  <a:extLst>
                    <a:ext uri="{9D8B030D-6E8A-4147-A177-3AD203B41FA5}">
                      <a16:colId xmlns:a16="http://schemas.microsoft.com/office/drawing/2014/main" val="1362093215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706857309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793600537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1398542158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975767721"/>
                    </a:ext>
                  </a:extLst>
                </a:gridCol>
                <a:gridCol w="542017">
                  <a:extLst>
                    <a:ext uri="{9D8B030D-6E8A-4147-A177-3AD203B41FA5}">
                      <a16:colId xmlns:a16="http://schemas.microsoft.com/office/drawing/2014/main" val="3082444838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981180173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432419390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1667450003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243806977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946932456"/>
                    </a:ext>
                  </a:extLst>
                </a:gridCol>
              </a:tblGrid>
              <a:tr h="54260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962483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8AE08881-152E-4213-87E3-C6191E9787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01" y="3868099"/>
            <a:ext cx="5438280" cy="542603"/>
          </a:xfrm>
          <a:prstGeom prst="rect">
            <a:avLst/>
          </a:prstGeom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9130A6D5-8CDD-4744-A204-3CC70E327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516375"/>
              </p:ext>
            </p:extLst>
          </p:nvPr>
        </p:nvGraphicFramePr>
        <p:xfrm>
          <a:off x="3663955" y="4392406"/>
          <a:ext cx="1827973" cy="683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7973">
                  <a:extLst>
                    <a:ext uri="{9D8B030D-6E8A-4147-A177-3AD203B41FA5}">
                      <a16:colId xmlns:a16="http://schemas.microsoft.com/office/drawing/2014/main" val="4153248203"/>
                    </a:ext>
                  </a:extLst>
                </a:gridCol>
              </a:tblGrid>
              <a:tr h="683175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Percentage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3422581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B940585-CAC3-4E68-A8DA-986554021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759172"/>
              </p:ext>
            </p:extLst>
          </p:nvPr>
        </p:nvGraphicFramePr>
        <p:xfrm>
          <a:off x="1596843" y="1654145"/>
          <a:ext cx="5962197" cy="5426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2018">
                  <a:extLst>
                    <a:ext uri="{9D8B030D-6E8A-4147-A177-3AD203B41FA5}">
                      <a16:colId xmlns:a16="http://schemas.microsoft.com/office/drawing/2014/main" val="1362093215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706857309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793600537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1398542158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975767721"/>
                    </a:ext>
                  </a:extLst>
                </a:gridCol>
                <a:gridCol w="542017">
                  <a:extLst>
                    <a:ext uri="{9D8B030D-6E8A-4147-A177-3AD203B41FA5}">
                      <a16:colId xmlns:a16="http://schemas.microsoft.com/office/drawing/2014/main" val="3082444838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981180173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432419390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1667450003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2243806977"/>
                    </a:ext>
                  </a:extLst>
                </a:gridCol>
                <a:gridCol w="542018">
                  <a:extLst>
                    <a:ext uri="{9D8B030D-6E8A-4147-A177-3AD203B41FA5}">
                      <a16:colId xmlns:a16="http://schemas.microsoft.com/office/drawing/2014/main" val="946932456"/>
                    </a:ext>
                  </a:extLst>
                </a:gridCol>
              </a:tblGrid>
              <a:tr h="542603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175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250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962483"/>
                  </a:ext>
                </a:extLst>
              </a:tr>
            </a:tbl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B9691587-59D3-4F9E-81E1-CE15318DA9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01" y="2135151"/>
            <a:ext cx="5438280" cy="542603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8F77EB5-3AA7-4FB3-AC54-0C04262AA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325123"/>
              </p:ext>
            </p:extLst>
          </p:nvPr>
        </p:nvGraphicFramePr>
        <p:xfrm>
          <a:off x="3663955" y="2659450"/>
          <a:ext cx="1827973" cy="683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7973">
                  <a:extLst>
                    <a:ext uri="{9D8B030D-6E8A-4147-A177-3AD203B41FA5}">
                      <a16:colId xmlns:a16="http://schemas.microsoft.com/office/drawing/2014/main" val="4153248203"/>
                    </a:ext>
                  </a:extLst>
                </a:gridCol>
              </a:tblGrid>
              <a:tr h="683175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3422581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2DFA5CB-0A67-42A5-BDE0-BD22CE85F8D0}"/>
              </a:ext>
            </a:extLst>
          </p:cNvPr>
          <p:cNvCxnSpPr/>
          <p:nvPr/>
        </p:nvCxnSpPr>
        <p:spPr>
          <a:xfrm flipV="1">
            <a:off x="2407920" y="2098040"/>
            <a:ext cx="0" cy="229436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9528B9A-5FDD-438E-940C-E9BC4CC66B77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2394324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times does 25 fit into 100? Use your answer to complete the sentence below.</a:t>
            </a: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5CA47969-8215-43F2-AEF9-666C74806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871957"/>
              </p:ext>
            </p:extLst>
          </p:nvPr>
        </p:nvGraphicFramePr>
        <p:xfrm>
          <a:off x="1694955" y="2917596"/>
          <a:ext cx="5754090" cy="10228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54090">
                  <a:extLst>
                    <a:ext uri="{9D8B030D-6E8A-4147-A177-3AD203B41FA5}">
                      <a16:colId xmlns:a16="http://schemas.microsoft.com/office/drawing/2014/main" val="4100628874"/>
                    </a:ext>
                  </a:extLst>
                </a:gridCol>
              </a:tblGrid>
              <a:tr h="102280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To find </a:t>
                      </a:r>
                      <a:r>
                        <a:rPr lang="en-GB" sz="2800" b="1" spc="-300" dirty="0">
                          <a:latin typeface="Century Gothic" panose="020B0502020202020204" pitchFamily="34" charset="0"/>
                        </a:rPr>
                        <a:t>____ </a:t>
                      </a: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% of 48, I can divide 48 by </a:t>
                      </a:r>
                      <a:r>
                        <a:rPr lang="en-GB" sz="2800" b="1" spc="-300" dirty="0">
                          <a:latin typeface="Century Gothic" panose="020B0502020202020204" pitchFamily="34" charset="0"/>
                        </a:rPr>
                        <a:t>________ </a:t>
                      </a: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L="161496" marR="161496" marT="80748" marB="80748" anchor="ctr"/>
                </a:tc>
                <a:extLst>
                  <a:ext uri="{0D108BD9-81ED-4DB2-BD59-A6C34878D82A}">
                    <a16:rowId xmlns:a16="http://schemas.microsoft.com/office/drawing/2014/main" val="116238130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8ECFB9E-415D-44B0-BE4B-A4427DD4C33F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1397916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times does 25 fit into 100? Use your answer to complete the sentence below.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 times</a:t>
            </a: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5CA47969-8215-43F2-AEF9-666C74806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253754"/>
              </p:ext>
            </p:extLst>
          </p:nvPr>
        </p:nvGraphicFramePr>
        <p:xfrm>
          <a:off x="1694955" y="2917596"/>
          <a:ext cx="5754090" cy="10228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54090">
                  <a:extLst>
                    <a:ext uri="{9D8B030D-6E8A-4147-A177-3AD203B41FA5}">
                      <a16:colId xmlns:a16="http://schemas.microsoft.com/office/drawing/2014/main" val="4100628874"/>
                    </a:ext>
                  </a:extLst>
                </a:gridCol>
              </a:tblGrid>
              <a:tr h="1022808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To find </a:t>
                      </a:r>
                      <a:r>
                        <a:rPr lang="en-GB" sz="2800" b="1" spc="-300" dirty="0">
                          <a:latin typeface="Century Gothic" panose="020B0502020202020204" pitchFamily="34" charset="0"/>
                        </a:rPr>
                        <a:t>____ </a:t>
                      </a: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% of 48, I can divide 48 by </a:t>
                      </a:r>
                      <a:r>
                        <a:rPr lang="en-GB" sz="2800" b="1" spc="-300" dirty="0">
                          <a:latin typeface="Century Gothic" panose="020B0502020202020204" pitchFamily="34" charset="0"/>
                        </a:rPr>
                        <a:t>________ </a:t>
                      </a: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L="161496" marR="161496" marT="80748" marB="80748" anchor="ctr"/>
                </a:tc>
                <a:extLst>
                  <a:ext uri="{0D108BD9-81ED-4DB2-BD59-A6C34878D82A}">
                    <a16:rowId xmlns:a16="http://schemas.microsoft.com/office/drawing/2014/main" val="116238130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BD3997A-4EEE-4757-95A8-49C697CD38DF}"/>
              </a:ext>
            </a:extLst>
          </p:cNvPr>
          <p:cNvSpPr txBox="1"/>
          <p:nvPr/>
        </p:nvSpPr>
        <p:spPr>
          <a:xfrm>
            <a:off x="3171398" y="2977921"/>
            <a:ext cx="952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79A9F0-E07F-46AA-BD52-DC2E25558F75}"/>
              </a:ext>
            </a:extLst>
          </p:cNvPr>
          <p:cNvSpPr txBox="1"/>
          <p:nvPr/>
        </p:nvSpPr>
        <p:spPr>
          <a:xfrm>
            <a:off x="4867275" y="3398134"/>
            <a:ext cx="494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84652-9496-478D-9CD6-9B43C284B8EC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2360155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value should replace each letter in the calculation below?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92D38C-EDCC-499A-B8B6-2445FFCD3C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673473"/>
              </p:ext>
            </p:extLst>
          </p:nvPr>
        </p:nvGraphicFramePr>
        <p:xfrm>
          <a:off x="1015709" y="2924436"/>
          <a:ext cx="7112583" cy="10091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6583">
                  <a:extLst>
                    <a:ext uri="{9D8B030D-6E8A-4147-A177-3AD203B41FA5}">
                      <a16:colId xmlns:a16="http://schemas.microsoft.com/office/drawing/2014/main" val="410062887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549004965"/>
                    </a:ext>
                  </a:extLst>
                </a:gridCol>
                <a:gridCol w="4158000">
                  <a:extLst>
                    <a:ext uri="{9D8B030D-6E8A-4147-A177-3AD203B41FA5}">
                      <a16:colId xmlns:a16="http://schemas.microsoft.com/office/drawing/2014/main" val="3644718861"/>
                    </a:ext>
                  </a:extLst>
                </a:gridCol>
              </a:tblGrid>
              <a:tr h="504564">
                <a:tc rowSpan="2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1% of 120 =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of 120 = 120 </a:t>
                      </a:r>
                      <a:r>
                        <a:rPr lang="en-GB" sz="2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÷   B   = 1.2</a:t>
                      </a:r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381300"/>
                  </a:ext>
                </a:extLst>
              </a:tr>
              <a:tr h="504564">
                <a:tc vMerge="1"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916320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F2CD068-0C48-456E-BF63-A311363A5C72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1422880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value should replace each letter in the calculation below?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= 100; B = 100</a:t>
            </a: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92D38C-EDCC-499A-B8B6-2445FFCD3C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218215"/>
              </p:ext>
            </p:extLst>
          </p:nvPr>
        </p:nvGraphicFramePr>
        <p:xfrm>
          <a:off x="1015709" y="2924436"/>
          <a:ext cx="7112583" cy="10091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6583">
                  <a:extLst>
                    <a:ext uri="{9D8B030D-6E8A-4147-A177-3AD203B41FA5}">
                      <a16:colId xmlns:a16="http://schemas.microsoft.com/office/drawing/2014/main" val="410062887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549004965"/>
                    </a:ext>
                  </a:extLst>
                </a:gridCol>
                <a:gridCol w="4158000">
                  <a:extLst>
                    <a:ext uri="{9D8B030D-6E8A-4147-A177-3AD203B41FA5}">
                      <a16:colId xmlns:a16="http://schemas.microsoft.com/office/drawing/2014/main" val="3644718861"/>
                    </a:ext>
                  </a:extLst>
                </a:gridCol>
              </a:tblGrid>
              <a:tr h="504564">
                <a:tc rowSpan="2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1% of 120 =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of 120 = 120 </a:t>
                      </a:r>
                      <a:r>
                        <a:rPr lang="en-GB" sz="2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÷ </a:t>
                      </a:r>
                      <a:r>
                        <a:rPr lang="en-GB" sz="2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100</a:t>
                      </a:r>
                      <a:r>
                        <a:rPr lang="en-GB" sz="2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= 1.2</a:t>
                      </a:r>
                      <a:endParaRPr lang="en-GB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381300"/>
                  </a:ext>
                </a:extLst>
              </a:tr>
              <a:tr h="504564">
                <a:tc vMerge="1"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91632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DE6B574-B436-4842-A9C1-D9BA1787D30A}"/>
              </a:ext>
            </a:extLst>
          </p:cNvPr>
          <p:cNvSpPr txBox="1"/>
          <p:nvPr/>
        </p:nvSpPr>
        <p:spPr>
          <a:xfrm>
            <a:off x="3244850" y="3420564"/>
            <a:ext cx="781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9589E6-9BE5-49B6-B9A2-179B97C5B5EB}"/>
              </a:ext>
            </a:extLst>
          </p:cNvPr>
          <p:cNvSpPr txBox="1"/>
          <p:nvPr/>
        </p:nvSpPr>
        <p:spPr>
          <a:xfrm>
            <a:off x="8474483" y="603524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val="1814912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8" ma:contentTypeDescription="Create a new document." ma:contentTypeScope="" ma:versionID="f9bae57d942f349496b0c157240b0a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c61ec2ab7abc56edcd4447b1e74a28c5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65A693-BA17-43DF-B20E-1AA61FA7AF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5c7a0828-c5e4-45f8-a074-18a8fdc88ec6"/>
    <ds:schemaRef ds:uri="http://schemas.microsoft.com/office/infopath/2007/PartnerControls"/>
    <ds:schemaRef ds:uri="http://schemas.microsoft.com/office/2006/documentManagement/types"/>
    <ds:schemaRef ds:uri="86144f90-c7b6-48d0-aae5-f5e9e48cc3df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1685</TotalTime>
  <Words>474</Words>
  <Application>Microsoft Office PowerPoint</Application>
  <PresentationFormat>On-screen Show (4:3)</PresentationFormat>
  <Paragraphs>252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Amtullah Malik</cp:lastModifiedBy>
  <cp:revision>59</cp:revision>
  <dcterms:created xsi:type="dcterms:W3CDTF">2018-03-17T10:08:43Z</dcterms:created>
  <dcterms:modified xsi:type="dcterms:W3CDTF">2020-03-23T13:09:42Z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