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431" r:id="rId5"/>
    <p:sldId id="355" r:id="rId6"/>
    <p:sldId id="376" r:id="rId7"/>
    <p:sldId id="375" r:id="rId8"/>
    <p:sldId id="377" r:id="rId9"/>
    <p:sldId id="385" r:id="rId10"/>
    <p:sldId id="386" r:id="rId11"/>
    <p:sldId id="388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67171"/>
    <a:srgbClr val="CC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75" autoAdjust="0"/>
    <p:restoredTop sz="94660"/>
  </p:normalViewPr>
  <p:slideViewPr>
    <p:cSldViewPr snapToGrid="0">
      <p:cViewPr varScale="1">
        <p:scale>
          <a:sx n="90" d="100"/>
          <a:sy n="90" d="100"/>
        </p:scale>
        <p:origin x="94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23/03/2020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86816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23/03/2020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17486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23/03/2020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39993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23/03/2020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46660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23/03/2020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1169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23/03/2020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31389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23/03/2020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13319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23/03/2020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838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23/03/2020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10637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23/03/2020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87609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23/03/2020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58489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43C518-2E58-4E98-8F61-29A47E1D445A}" type="datetimeFigureOut">
              <a:rPr lang="en-GB" smtClean="0"/>
              <a:t>23/03/2020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2411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8" name="Picture 17" descr="A close up of a sign&#10;&#10;Description generated with high confidence">
            <a:extLst>
              <a:ext uri="{FF2B5EF4-FFF2-40B4-BE49-F238E27FC236}">
                <a16:creationId xmlns:a16="http://schemas.microsoft.com/office/drawing/2014/main" id="{AF62330C-AB9B-43BE-82E4-98A7F5B9D6D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sz="2800" b="1" dirty="0">
                <a:solidFill>
                  <a:schemeClr val="tx1"/>
                </a:solidFill>
                <a:latin typeface="Century Gothic" panose="020B0502020202020204" pitchFamily="34" charset="0"/>
              </a:rPr>
              <a:t>25.03.20</a:t>
            </a:r>
          </a:p>
          <a:p>
            <a:pPr algn="ctr"/>
            <a:endParaRPr lang="en-GB" sz="1600" b="1" u="sng" dirty="0">
              <a:solidFill>
                <a:srgbClr val="E7E6E6">
                  <a:lumMod val="50000"/>
                </a:srgb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1600" b="1" u="sng" dirty="0">
              <a:solidFill>
                <a:srgbClr val="E7E6E6">
                  <a:lumMod val="50000"/>
                </a:srgb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48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r>
              <a:rPr lang="en-GB" sz="4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L.O: to find percentage of an amount</a:t>
            </a:r>
            <a:endParaRPr lang="en-GB" sz="32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4000" b="1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lvl="0" algn="ctr"/>
            <a:r>
              <a:rPr lang="en-GB" sz="2400" b="1" u="sng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</a:p>
          <a:p>
            <a:pPr lvl="0" algn="ctr"/>
            <a:endParaRPr lang="en-GB" sz="2400" b="1" u="sng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TextBox 8">
            <a:extLst>
              <a:ext uri="{FF2B5EF4-FFF2-40B4-BE49-F238E27FC236}">
                <a16:creationId xmlns:a16="http://schemas.microsoft.com/office/drawing/2014/main" id="{9C98043F-F327-469C-AFFD-8AE7F5773C62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2018</a:t>
            </a:r>
          </a:p>
        </p:txBody>
      </p:sp>
    </p:spTree>
    <p:extLst>
      <p:ext uri="{BB962C8B-B14F-4D97-AF65-F5344CB8AC3E}">
        <p14:creationId xmlns:p14="http://schemas.microsoft.com/office/powerpoint/2010/main" val="16637926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8" name="Picture 17" descr="A close up of a sign&#10;&#10;Description generated with high confidence">
            <a:extLst>
              <a:ext uri="{FF2B5EF4-FFF2-40B4-BE49-F238E27FC236}">
                <a16:creationId xmlns:a16="http://schemas.microsoft.com/office/drawing/2014/main" id="{AF62330C-AB9B-43BE-82E4-98A7F5B9D6D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Problem Solving 1</a:t>
            </a:r>
          </a:p>
          <a:p>
            <a:pPr lvl="0" algn="ctr"/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Mahalia is trying to raise £1,300. She wanted to raise 50% of that total amount at a fundraising party. She kept a record of how much people gave: </a:t>
            </a:r>
          </a:p>
          <a:p>
            <a:pPr lvl="0" algn="ctr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</a:p>
          <a:p>
            <a:pPr lvl="0" algn="ctr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How much money did she raise at the party? Did she reach 50% of £1,300?</a:t>
            </a:r>
          </a:p>
          <a:p>
            <a:pPr lvl="0" algn="ctr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TextBox 8">
            <a:extLst>
              <a:ext uri="{FF2B5EF4-FFF2-40B4-BE49-F238E27FC236}">
                <a16:creationId xmlns:a16="http://schemas.microsoft.com/office/drawing/2014/main" id="{F2267ACB-233E-41BC-B01B-8F3DC45483E4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2018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DEE2BF19-A6CE-4D51-87BB-E16B3A26302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9607104"/>
              </p:ext>
            </p:extLst>
          </p:nvPr>
        </p:nvGraphicFramePr>
        <p:xfrm>
          <a:off x="1886378" y="1941896"/>
          <a:ext cx="5371244" cy="214182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685622">
                  <a:extLst>
                    <a:ext uri="{9D8B030D-6E8A-4147-A177-3AD203B41FA5}">
                      <a16:colId xmlns:a16="http://schemas.microsoft.com/office/drawing/2014/main" val="3887772031"/>
                    </a:ext>
                  </a:extLst>
                </a:gridCol>
                <a:gridCol w="2685622">
                  <a:extLst>
                    <a:ext uri="{9D8B030D-6E8A-4147-A177-3AD203B41FA5}">
                      <a16:colId xmlns:a16="http://schemas.microsoft.com/office/drawing/2014/main" val="173704272"/>
                    </a:ext>
                  </a:extLst>
                </a:gridCol>
              </a:tblGrid>
              <a:tr h="535457">
                <a:tc>
                  <a:txBody>
                    <a:bodyPr/>
                    <a:lstStyle/>
                    <a:p>
                      <a:pPr algn="ctr"/>
                      <a:r>
                        <a:rPr lang="en-GB" sz="2000" b="1" u="sng" dirty="0">
                          <a:latin typeface="Century Gothic" panose="020B0502020202020204" pitchFamily="34" charset="0"/>
                        </a:rPr>
                        <a:t>Person</a:t>
                      </a:r>
                    </a:p>
                  </a:txBody>
                  <a:tcPr marL="158271" marR="158271" marT="79135" marB="79135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u="sng" dirty="0">
                          <a:latin typeface="Century Gothic" panose="020B0502020202020204" pitchFamily="34" charset="0"/>
                        </a:rPr>
                        <a:t>Amount given</a:t>
                      </a:r>
                    </a:p>
                  </a:txBody>
                  <a:tcPr marL="158271" marR="158271" marT="79135" marB="79135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3112257"/>
                  </a:ext>
                </a:extLst>
              </a:tr>
              <a:tr h="535457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Phil Coffers</a:t>
                      </a:r>
                    </a:p>
                  </a:txBody>
                  <a:tcPr marL="158271" marR="158271" marT="79135" marB="79135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1% of £18,600</a:t>
                      </a:r>
                    </a:p>
                  </a:txBody>
                  <a:tcPr marL="158271" marR="158271" marT="79135" marB="79135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9665519"/>
                  </a:ext>
                </a:extLst>
              </a:tr>
              <a:tr h="535457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Frieda </a:t>
                      </a:r>
                      <a:r>
                        <a:rPr lang="en-GB" sz="2000" b="1" dirty="0" err="1">
                          <a:latin typeface="Century Gothic" panose="020B0502020202020204" pitchFamily="34" charset="0"/>
                        </a:rPr>
                        <a:t>Spendit</a:t>
                      </a:r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</a:txBody>
                  <a:tcPr marL="158271" marR="158271" marT="79135" marB="79135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10% of £2,230</a:t>
                      </a:r>
                    </a:p>
                  </a:txBody>
                  <a:tcPr marL="158271" marR="158271" marT="79135" marB="79135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2616876"/>
                  </a:ext>
                </a:extLst>
              </a:tr>
              <a:tr h="535457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Will </a:t>
                      </a:r>
                      <a:r>
                        <a:rPr lang="en-GB" sz="2000" b="1" dirty="0" err="1">
                          <a:latin typeface="Century Gothic" panose="020B0502020202020204" pitchFamily="34" charset="0"/>
                        </a:rPr>
                        <a:t>Paywell</a:t>
                      </a:r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</a:txBody>
                  <a:tcPr marL="158271" marR="158271" marT="79135" marB="79135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25% of £1,004</a:t>
                      </a:r>
                    </a:p>
                  </a:txBody>
                  <a:tcPr marL="158271" marR="158271" marT="79135" marB="79135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9186450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74B68148-FBA0-4D11-9C8D-056AFE2511EE}"/>
              </a:ext>
            </a:extLst>
          </p:cNvPr>
          <p:cNvSpPr txBox="1"/>
          <p:nvPr/>
        </p:nvSpPr>
        <p:spPr>
          <a:xfrm>
            <a:off x="8474483" y="6035246"/>
            <a:ext cx="453745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GB" sz="1200" b="1" dirty="0">
                <a:latin typeface="Century Gothic" panose="020B0502020202020204" pitchFamily="34" charset="0"/>
              </a:rPr>
              <a:t>Y6</a:t>
            </a:r>
          </a:p>
        </p:txBody>
      </p:sp>
    </p:spTree>
    <p:extLst>
      <p:ext uri="{BB962C8B-B14F-4D97-AF65-F5344CB8AC3E}">
        <p14:creationId xmlns:p14="http://schemas.microsoft.com/office/powerpoint/2010/main" val="10719001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8" name="Picture 17" descr="A close up of a sign&#10;&#10;Description generated with high confidence">
            <a:extLst>
              <a:ext uri="{FF2B5EF4-FFF2-40B4-BE49-F238E27FC236}">
                <a16:creationId xmlns:a16="http://schemas.microsoft.com/office/drawing/2014/main" id="{AF62330C-AB9B-43BE-82E4-98A7F5B9D6D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Problem Solving 1</a:t>
            </a:r>
          </a:p>
          <a:p>
            <a:pPr lvl="0" algn="ctr"/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Mahalia is trying to raise £1,300. She wanted to raise 50% of that total amount at a fundraising party. She kept a record of how much people gave: </a:t>
            </a:r>
          </a:p>
          <a:p>
            <a:pPr lvl="0" algn="ctr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</a:p>
          <a:p>
            <a:pPr lvl="0" algn="ctr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How much money did she raise at the party? Did she reach 50% of £1,300?</a:t>
            </a:r>
          </a:p>
          <a:p>
            <a:pPr lvl="0" algn="ctr" defTabSz="51435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She raised £660. Yes, she reached her target. 50% of £1,300 is £650.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TextBox 8">
            <a:extLst>
              <a:ext uri="{FF2B5EF4-FFF2-40B4-BE49-F238E27FC236}">
                <a16:creationId xmlns:a16="http://schemas.microsoft.com/office/drawing/2014/main" id="{F2267ACB-233E-41BC-B01B-8F3DC45483E4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2018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DEE2BF19-A6CE-4D51-87BB-E16B3A26302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1141066"/>
              </p:ext>
            </p:extLst>
          </p:nvPr>
        </p:nvGraphicFramePr>
        <p:xfrm>
          <a:off x="1886378" y="1941896"/>
          <a:ext cx="5371244" cy="214182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685622">
                  <a:extLst>
                    <a:ext uri="{9D8B030D-6E8A-4147-A177-3AD203B41FA5}">
                      <a16:colId xmlns:a16="http://schemas.microsoft.com/office/drawing/2014/main" val="3887772031"/>
                    </a:ext>
                  </a:extLst>
                </a:gridCol>
                <a:gridCol w="2685622">
                  <a:extLst>
                    <a:ext uri="{9D8B030D-6E8A-4147-A177-3AD203B41FA5}">
                      <a16:colId xmlns:a16="http://schemas.microsoft.com/office/drawing/2014/main" val="173704272"/>
                    </a:ext>
                  </a:extLst>
                </a:gridCol>
              </a:tblGrid>
              <a:tr h="535457">
                <a:tc>
                  <a:txBody>
                    <a:bodyPr/>
                    <a:lstStyle/>
                    <a:p>
                      <a:pPr algn="ctr"/>
                      <a:r>
                        <a:rPr lang="en-GB" sz="2000" b="1" u="sng" dirty="0">
                          <a:latin typeface="Century Gothic" panose="020B0502020202020204" pitchFamily="34" charset="0"/>
                        </a:rPr>
                        <a:t>Person</a:t>
                      </a:r>
                    </a:p>
                  </a:txBody>
                  <a:tcPr marL="158271" marR="158271" marT="79135" marB="79135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u="sng" dirty="0">
                          <a:latin typeface="Century Gothic" panose="020B0502020202020204" pitchFamily="34" charset="0"/>
                        </a:rPr>
                        <a:t>Amount given</a:t>
                      </a:r>
                    </a:p>
                  </a:txBody>
                  <a:tcPr marL="158271" marR="158271" marT="79135" marB="79135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3112257"/>
                  </a:ext>
                </a:extLst>
              </a:tr>
              <a:tr h="535457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Phil Coffers</a:t>
                      </a:r>
                    </a:p>
                  </a:txBody>
                  <a:tcPr marL="158271" marR="158271" marT="79135" marB="79135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1% of £18,600</a:t>
                      </a:r>
                    </a:p>
                  </a:txBody>
                  <a:tcPr marL="158271" marR="158271" marT="79135" marB="79135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9665519"/>
                  </a:ext>
                </a:extLst>
              </a:tr>
              <a:tr h="535457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Frieda </a:t>
                      </a:r>
                      <a:r>
                        <a:rPr lang="en-GB" sz="2000" b="1" dirty="0" err="1">
                          <a:latin typeface="Century Gothic" panose="020B0502020202020204" pitchFamily="34" charset="0"/>
                        </a:rPr>
                        <a:t>Spendit</a:t>
                      </a:r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</a:txBody>
                  <a:tcPr marL="158271" marR="158271" marT="79135" marB="79135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10% of £2,230</a:t>
                      </a:r>
                    </a:p>
                  </a:txBody>
                  <a:tcPr marL="158271" marR="158271" marT="79135" marB="79135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2616876"/>
                  </a:ext>
                </a:extLst>
              </a:tr>
              <a:tr h="535457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Will </a:t>
                      </a:r>
                      <a:r>
                        <a:rPr lang="en-GB" sz="2000" b="1" dirty="0" err="1">
                          <a:latin typeface="Century Gothic" panose="020B0502020202020204" pitchFamily="34" charset="0"/>
                        </a:rPr>
                        <a:t>Paywell</a:t>
                      </a:r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</a:txBody>
                  <a:tcPr marL="158271" marR="158271" marT="79135" marB="79135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25% of £1,004</a:t>
                      </a:r>
                    </a:p>
                  </a:txBody>
                  <a:tcPr marL="158271" marR="158271" marT="79135" marB="79135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9186450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FD59AC19-D1D9-499E-BAA3-B04F56B36C54}"/>
              </a:ext>
            </a:extLst>
          </p:cNvPr>
          <p:cNvSpPr txBox="1"/>
          <p:nvPr/>
        </p:nvSpPr>
        <p:spPr>
          <a:xfrm>
            <a:off x="8474483" y="6035246"/>
            <a:ext cx="453745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GB" sz="1200" b="1" dirty="0">
                <a:latin typeface="Century Gothic" panose="020B0502020202020204" pitchFamily="34" charset="0"/>
              </a:rPr>
              <a:t>Y6</a:t>
            </a:r>
          </a:p>
        </p:txBody>
      </p:sp>
    </p:spTree>
    <p:extLst>
      <p:ext uri="{BB962C8B-B14F-4D97-AF65-F5344CB8AC3E}">
        <p14:creationId xmlns:p14="http://schemas.microsoft.com/office/powerpoint/2010/main" val="17764529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8" name="Picture 17" descr="A close up of a sign&#10;&#10;Description generated with high confidence">
            <a:extLst>
              <a:ext uri="{FF2B5EF4-FFF2-40B4-BE49-F238E27FC236}">
                <a16:creationId xmlns:a16="http://schemas.microsoft.com/office/drawing/2014/main" id="{AF62330C-AB9B-43BE-82E4-98A7F5B9D6D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Problem Solving 2</a:t>
            </a:r>
          </a:p>
          <a:p>
            <a:pPr lvl="0" algn="ctr"/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Iris and Jakub are trying to get the largest answer by changing one part of the calculation below.</a:t>
            </a: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  <a:sym typeface="Wingdings" panose="05000000000000000000" pitchFamily="2" charset="2"/>
              </a:rPr>
              <a:t>Iris says, “If I find 25% of 4kg, instead of 10%, my answer will be largest.”</a:t>
            </a: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  <a:sym typeface="Wingdings" panose="05000000000000000000" pitchFamily="2" charset="2"/>
              </a:rPr>
              <a:t>Jakub says, “I will change the number of kilograms to find a larger answer.”</a:t>
            </a: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  <a:sym typeface="Wingdings" panose="05000000000000000000" pitchFamily="2" charset="2"/>
              </a:rPr>
              <a:t>What number could Jakub change 4kg to in order to get the largest answer?</a:t>
            </a: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TextBox 8">
            <a:extLst>
              <a:ext uri="{FF2B5EF4-FFF2-40B4-BE49-F238E27FC236}">
                <a16:creationId xmlns:a16="http://schemas.microsoft.com/office/drawing/2014/main" id="{F2267ACB-233E-41BC-B01B-8F3DC45483E4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2018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4D1D66B-6FB7-445B-BB51-477D3592F125}"/>
              </a:ext>
            </a:extLst>
          </p:cNvPr>
          <p:cNvSpPr txBox="1"/>
          <p:nvPr/>
        </p:nvSpPr>
        <p:spPr>
          <a:xfrm>
            <a:off x="2930400" y="1685458"/>
            <a:ext cx="3283200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GB" sz="2400" b="1" dirty="0">
                <a:latin typeface="Century Gothic" panose="020B0502020202020204" pitchFamily="34" charset="0"/>
              </a:rPr>
              <a:t>10% of 4kg = 400g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81B2FC9-91C6-4952-8A9C-462971F46CEA}"/>
              </a:ext>
            </a:extLst>
          </p:cNvPr>
          <p:cNvSpPr txBox="1"/>
          <p:nvPr/>
        </p:nvSpPr>
        <p:spPr>
          <a:xfrm>
            <a:off x="8474483" y="6035246"/>
            <a:ext cx="453745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GB" sz="1200" b="1" dirty="0">
                <a:latin typeface="Century Gothic" panose="020B0502020202020204" pitchFamily="34" charset="0"/>
              </a:rPr>
              <a:t>Y6</a:t>
            </a:r>
          </a:p>
        </p:txBody>
      </p:sp>
    </p:spTree>
    <p:extLst>
      <p:ext uri="{BB962C8B-B14F-4D97-AF65-F5344CB8AC3E}">
        <p14:creationId xmlns:p14="http://schemas.microsoft.com/office/powerpoint/2010/main" val="20028804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8" name="Picture 17" descr="A close up of a sign&#10;&#10;Description generated with high confidence">
            <a:extLst>
              <a:ext uri="{FF2B5EF4-FFF2-40B4-BE49-F238E27FC236}">
                <a16:creationId xmlns:a16="http://schemas.microsoft.com/office/drawing/2014/main" id="{AF62330C-AB9B-43BE-82E4-98A7F5B9D6D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Problem Solving 2</a:t>
            </a:r>
          </a:p>
          <a:p>
            <a:pPr lvl="0" algn="ctr"/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Iris and Jakub are trying to get the largest answer by changing one part of the calculation below.</a:t>
            </a: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  <a:sym typeface="Wingdings" panose="05000000000000000000" pitchFamily="2" charset="2"/>
              </a:rPr>
              <a:t>Iris says, “If I find 25% of 4kg, instead of 10%, my answer will be largest.”</a:t>
            </a: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  <a:sym typeface="Wingdings" panose="05000000000000000000" pitchFamily="2" charset="2"/>
              </a:rPr>
              <a:t>Jakub says, “I will change the number of kilograms to find a larger answer.”</a:t>
            </a: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  <a:sym typeface="Wingdings" panose="05000000000000000000" pitchFamily="2" charset="2"/>
              </a:rPr>
              <a:t>What number could Jakub change 4kg to in order to get the largest answer?</a:t>
            </a: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pPr algn="ctr"/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  <a:sym typeface="Wingdings" panose="05000000000000000000" pitchFamily="2" charset="2"/>
              </a:rPr>
              <a:t>Any amount larger than 10kg. Possible answer: 12kg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TextBox 8">
            <a:extLst>
              <a:ext uri="{FF2B5EF4-FFF2-40B4-BE49-F238E27FC236}">
                <a16:creationId xmlns:a16="http://schemas.microsoft.com/office/drawing/2014/main" id="{F2267ACB-233E-41BC-B01B-8F3DC45483E4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2018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4D1D66B-6FB7-445B-BB51-477D3592F125}"/>
              </a:ext>
            </a:extLst>
          </p:cNvPr>
          <p:cNvSpPr txBox="1"/>
          <p:nvPr/>
        </p:nvSpPr>
        <p:spPr>
          <a:xfrm>
            <a:off x="2930400" y="1685458"/>
            <a:ext cx="3283200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GB" sz="2400" b="1" dirty="0">
                <a:latin typeface="Century Gothic" panose="020B0502020202020204" pitchFamily="34" charset="0"/>
              </a:rPr>
              <a:t>10% of 4kg = 400g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F44E3F9-2A60-4CEA-A96F-2CE9E140A5A2}"/>
              </a:ext>
            </a:extLst>
          </p:cNvPr>
          <p:cNvSpPr txBox="1"/>
          <p:nvPr/>
        </p:nvSpPr>
        <p:spPr>
          <a:xfrm>
            <a:off x="8474483" y="6035246"/>
            <a:ext cx="453745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GB" sz="1200" b="1" dirty="0">
                <a:latin typeface="Century Gothic" panose="020B0502020202020204" pitchFamily="34" charset="0"/>
              </a:rPr>
              <a:t>Y6</a:t>
            </a:r>
          </a:p>
        </p:txBody>
      </p:sp>
    </p:spTree>
    <p:extLst>
      <p:ext uri="{BB962C8B-B14F-4D97-AF65-F5344CB8AC3E}">
        <p14:creationId xmlns:p14="http://schemas.microsoft.com/office/powerpoint/2010/main" val="9056267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8" name="Picture 17" descr="A close up of a sign&#10;&#10;Description generated with high confidence">
            <a:extLst>
              <a:ext uri="{FF2B5EF4-FFF2-40B4-BE49-F238E27FC236}">
                <a16:creationId xmlns:a16="http://schemas.microsoft.com/office/drawing/2014/main" id="{AF62330C-AB9B-43BE-82E4-98A7F5B9D6D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7" name="TextBox 8">
            <a:extLst>
              <a:ext uri="{FF2B5EF4-FFF2-40B4-BE49-F238E27FC236}">
                <a16:creationId xmlns:a16="http://schemas.microsoft.com/office/drawing/2014/main" id="{84B107DC-B90C-4A45-B422-BA8DE29C2552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2018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F947C6FA-9352-49F2-B4F4-5B78D40898F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5438" y="144125"/>
            <a:ext cx="8913124" cy="632210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ACC56611-8D53-473C-A7DE-453457F211C6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noFill/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Reasoning 1</a:t>
            </a:r>
          </a:p>
          <a:p>
            <a:pPr lvl="0" algn="ctr"/>
            <a:endParaRPr lang="en-GB" sz="2000" b="1" u="sng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Abe is thinking about percentages.</a:t>
            </a: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Give one example to show Abe’s statement can be true, and one example to show it can be false.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2" name="Speech Bubble: Rectangle with Corners Rounded 11">
            <a:extLst>
              <a:ext uri="{FF2B5EF4-FFF2-40B4-BE49-F238E27FC236}">
                <a16:creationId xmlns:a16="http://schemas.microsoft.com/office/drawing/2014/main" id="{5323671E-EB13-462B-AEDE-5D629F7F92E3}"/>
              </a:ext>
            </a:extLst>
          </p:cNvPr>
          <p:cNvSpPr/>
          <p:nvPr/>
        </p:nvSpPr>
        <p:spPr>
          <a:xfrm>
            <a:off x="2367246" y="1464816"/>
            <a:ext cx="4409509" cy="1246553"/>
          </a:xfrm>
          <a:prstGeom prst="wedgeRoundRectCallout">
            <a:avLst>
              <a:gd name="adj1" fmla="val 6974"/>
              <a:gd name="adj2" fmla="val 63595"/>
              <a:gd name="adj3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50% of one amount will be more than 25% of a different amount.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BC451A0-C13A-46E8-AFC0-DF54C48AC779}"/>
              </a:ext>
            </a:extLst>
          </p:cNvPr>
          <p:cNvSpPr txBox="1"/>
          <p:nvPr/>
        </p:nvSpPr>
        <p:spPr>
          <a:xfrm>
            <a:off x="8474483" y="6035246"/>
            <a:ext cx="453745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GB" sz="1200" b="1" dirty="0">
                <a:latin typeface="Century Gothic" panose="020B0502020202020204" pitchFamily="34" charset="0"/>
              </a:rPr>
              <a:t>Y6</a:t>
            </a:r>
          </a:p>
        </p:txBody>
      </p:sp>
    </p:spTree>
    <p:extLst>
      <p:ext uri="{BB962C8B-B14F-4D97-AF65-F5344CB8AC3E}">
        <p14:creationId xmlns:p14="http://schemas.microsoft.com/office/powerpoint/2010/main" val="19465134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8" name="Picture 17" descr="A close up of a sign&#10;&#10;Description generated with high confidence">
            <a:extLst>
              <a:ext uri="{FF2B5EF4-FFF2-40B4-BE49-F238E27FC236}">
                <a16:creationId xmlns:a16="http://schemas.microsoft.com/office/drawing/2014/main" id="{AF62330C-AB9B-43BE-82E4-98A7F5B9D6D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7" name="TextBox 8">
            <a:extLst>
              <a:ext uri="{FF2B5EF4-FFF2-40B4-BE49-F238E27FC236}">
                <a16:creationId xmlns:a16="http://schemas.microsoft.com/office/drawing/2014/main" id="{84B107DC-B90C-4A45-B422-BA8DE29C2552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2018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F947C6FA-9352-49F2-B4F4-5B78D40898F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5438" y="144125"/>
            <a:ext cx="8913124" cy="632210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ACC56611-8D53-473C-A7DE-453457F211C6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noFill/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Reasoning 1</a:t>
            </a:r>
          </a:p>
          <a:p>
            <a:pPr lvl="0" algn="ctr"/>
            <a:endParaRPr lang="en-GB" sz="2000" b="1" u="sng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Abe is thinking about percentages.</a:t>
            </a: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Give one example to show Abe’s statement can be true, and one example to show it can be false.</a:t>
            </a: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An example showing it to be true is…</a:t>
            </a: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An example showing it to be false is…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2" name="Speech Bubble: Rectangle with Corners Rounded 11">
            <a:extLst>
              <a:ext uri="{FF2B5EF4-FFF2-40B4-BE49-F238E27FC236}">
                <a16:creationId xmlns:a16="http://schemas.microsoft.com/office/drawing/2014/main" id="{5323671E-EB13-462B-AEDE-5D629F7F92E3}"/>
              </a:ext>
            </a:extLst>
          </p:cNvPr>
          <p:cNvSpPr/>
          <p:nvPr/>
        </p:nvSpPr>
        <p:spPr>
          <a:xfrm>
            <a:off x="2367246" y="1464816"/>
            <a:ext cx="4409509" cy="1246553"/>
          </a:xfrm>
          <a:prstGeom prst="wedgeRoundRectCallout">
            <a:avLst>
              <a:gd name="adj1" fmla="val 6974"/>
              <a:gd name="adj2" fmla="val 63595"/>
              <a:gd name="adj3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50% of one amount will be more than 25% of a different amount.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8FE59FC-B836-4E76-80C5-23B678DC58F4}"/>
              </a:ext>
            </a:extLst>
          </p:cNvPr>
          <p:cNvSpPr txBox="1"/>
          <p:nvPr/>
        </p:nvSpPr>
        <p:spPr>
          <a:xfrm>
            <a:off x="8474483" y="6035246"/>
            <a:ext cx="453745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GB" sz="1200" b="1" dirty="0">
                <a:latin typeface="Century Gothic" panose="020B0502020202020204" pitchFamily="34" charset="0"/>
              </a:rPr>
              <a:t>Y6</a:t>
            </a:r>
          </a:p>
        </p:txBody>
      </p:sp>
    </p:spTree>
    <p:extLst>
      <p:ext uri="{BB962C8B-B14F-4D97-AF65-F5344CB8AC3E}">
        <p14:creationId xmlns:p14="http://schemas.microsoft.com/office/powerpoint/2010/main" val="40420360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8" name="Picture 17" descr="A close up of a sign&#10;&#10;Description generated with high confidence">
            <a:extLst>
              <a:ext uri="{FF2B5EF4-FFF2-40B4-BE49-F238E27FC236}">
                <a16:creationId xmlns:a16="http://schemas.microsoft.com/office/drawing/2014/main" id="{AF62330C-AB9B-43BE-82E4-98A7F5B9D6D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7" name="TextBox 8">
            <a:extLst>
              <a:ext uri="{FF2B5EF4-FFF2-40B4-BE49-F238E27FC236}">
                <a16:creationId xmlns:a16="http://schemas.microsoft.com/office/drawing/2014/main" id="{84B107DC-B90C-4A45-B422-BA8DE29C2552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2018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F947C6FA-9352-49F2-B4F4-5B78D40898F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5438" y="144125"/>
            <a:ext cx="8913124" cy="632210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ACC56611-8D53-473C-A7DE-453457F211C6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noFill/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Reasoning 1</a:t>
            </a:r>
          </a:p>
          <a:p>
            <a:pPr lvl="0" algn="ctr"/>
            <a:endParaRPr lang="en-GB" sz="2000" b="1" u="sng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Abe is thinking about percentages.</a:t>
            </a: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Give one example to show Abe’s statement can be true, and one example to show it can be false.</a:t>
            </a: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An example showing it to be true is: 50% of 8 = 4, and 25% of 4 = 1 An example showing it to be false is: 50% of 2 = 1, and 25% of 12 = 3</a:t>
            </a:r>
          </a:p>
          <a:p>
            <a:pPr algn="ctr"/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Lots of other answers are possible. </a:t>
            </a: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2" name="Speech Bubble: Rectangle with Corners Rounded 11">
            <a:extLst>
              <a:ext uri="{FF2B5EF4-FFF2-40B4-BE49-F238E27FC236}">
                <a16:creationId xmlns:a16="http://schemas.microsoft.com/office/drawing/2014/main" id="{5323671E-EB13-462B-AEDE-5D629F7F92E3}"/>
              </a:ext>
            </a:extLst>
          </p:cNvPr>
          <p:cNvSpPr/>
          <p:nvPr/>
        </p:nvSpPr>
        <p:spPr>
          <a:xfrm>
            <a:off x="2367246" y="1464816"/>
            <a:ext cx="4409509" cy="1246553"/>
          </a:xfrm>
          <a:prstGeom prst="wedgeRoundRectCallout">
            <a:avLst>
              <a:gd name="adj1" fmla="val 6974"/>
              <a:gd name="adj2" fmla="val 63595"/>
              <a:gd name="adj3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50% of one amount will be more than 25% of a different amount.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11CFBD6-0503-449E-8E62-576DA9CD0198}"/>
              </a:ext>
            </a:extLst>
          </p:cNvPr>
          <p:cNvSpPr txBox="1"/>
          <p:nvPr/>
        </p:nvSpPr>
        <p:spPr>
          <a:xfrm>
            <a:off x="8474483" y="6035246"/>
            <a:ext cx="453745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GB" sz="1200" b="1" dirty="0">
                <a:latin typeface="Century Gothic" panose="020B0502020202020204" pitchFamily="34" charset="0"/>
              </a:rPr>
              <a:t>Y6</a:t>
            </a:r>
          </a:p>
        </p:txBody>
      </p:sp>
    </p:spTree>
    <p:extLst>
      <p:ext uri="{BB962C8B-B14F-4D97-AF65-F5344CB8AC3E}">
        <p14:creationId xmlns:p14="http://schemas.microsoft.com/office/powerpoint/2010/main" val="23590219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5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0563C1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28500E97074E9232E002F87A0DA8" ma:contentTypeVersion="8" ma:contentTypeDescription="Create a new document." ma:contentTypeScope="" ma:versionID="f9bae57d942f349496b0c157240b0a3b">
  <xsd:schema xmlns:xsd="http://www.w3.org/2001/XMLSchema" xmlns:xs="http://www.w3.org/2001/XMLSchema" xmlns:p="http://schemas.microsoft.com/office/2006/metadata/properties" xmlns:ns2="86144f90-c7b6-48d0-aae5-f5e9e48cc3df" xmlns:ns3="5c7a0828-c5e4-45f8-a074-18a8fdc88ec6" targetNamespace="http://schemas.microsoft.com/office/2006/metadata/properties" ma:root="true" ma:fieldsID="c61ec2ab7abc56edcd4447b1e74a28c5" ns2:_="" ns3:_="">
    <xsd:import namespace="86144f90-c7b6-48d0-aae5-f5e9e48cc3df"/>
    <xsd:import namespace="5c7a0828-c5e4-45f8-a074-18a8fdc88ec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EventHashCode" minOccurs="0"/>
                <xsd:element ref="ns3:MediaServiceGenerationTi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144f90-c7b6-48d0-aae5-f5e9e48cc3d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c7a0828-c5e4-45f8-a074-18a8fdc88e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C65A693-BA17-43DF-B20E-1AA61FA7AF9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6144f90-c7b6-48d0-aae5-f5e9e48cc3df"/>
    <ds:schemaRef ds:uri="5c7a0828-c5e4-45f8-a074-18a8fdc88ec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BE7001C-4FE1-4FF1-8D32-419BDEA7C0F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EF8F11D-A449-4684-B8E0-461263A2E192}">
  <ds:schemaRefs>
    <ds:schemaRef ds:uri="http://purl.org/dc/dcmitype/"/>
    <ds:schemaRef ds:uri="http://purl.org/dc/elements/1.1/"/>
    <ds:schemaRef ds:uri="http://schemas.microsoft.com/office/2006/documentManagement/types"/>
    <ds:schemaRef ds:uri="86144f90-c7b6-48d0-aae5-f5e9e48cc3df"/>
    <ds:schemaRef ds:uri="http://schemas.microsoft.com/office/2006/metadata/properties"/>
    <ds:schemaRef ds:uri="http://www.w3.org/XML/1998/namespace"/>
    <ds:schemaRef ds:uri="http://schemas.microsoft.com/office/infopath/2007/PartnerControls"/>
    <ds:schemaRef ds:uri="http://schemas.openxmlformats.org/package/2006/metadata/core-properties"/>
    <ds:schemaRef ds:uri="5c7a0828-c5e4-45f8-a074-18a8fdc88ec6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1683</TotalTime>
  <Words>620</Words>
  <Application>Microsoft Office PowerPoint</Application>
  <PresentationFormat>On-screen Show (4:3)</PresentationFormat>
  <Paragraphs>145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Century Gothic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Ashleigh Sobol</dc:creator>
  <cp:lastModifiedBy>Amtullah Malik</cp:lastModifiedBy>
  <cp:revision>58</cp:revision>
  <dcterms:created xsi:type="dcterms:W3CDTF">2018-03-17T10:08:43Z</dcterms:created>
  <dcterms:modified xsi:type="dcterms:W3CDTF">2020-03-23T13:11:21Z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0x0101002E2B28500E97074E9232E002F87A0DA8</vt:lpwstr>
  </property>
  <property fmtid="{D5CDD505-2E9C-101B-9397-08002B2CF9AE}" pid="3" name="TaxKeyword">
    <vt:lpwstr/>
  </property>
</Properties>
</file>