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31" r:id="rId5"/>
    <p:sldId id="355" r:id="rId6"/>
    <p:sldId id="376" r:id="rId7"/>
    <p:sldId id="375" r:id="rId8"/>
    <p:sldId id="377" r:id="rId9"/>
    <p:sldId id="385" r:id="rId10"/>
    <p:sldId id="386" r:id="rId11"/>
    <p:sldId id="38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171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90" d="100"/>
          <a:sy n="90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25.03.20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L.O: to find percentage of an amount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1663792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Mahalia is trying to raise £1,300. She wanted to raise 50% of that total amount at a fundraising party. She kept a record of how much people gave: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much money did she raise at the party? Did she reach 50% of £1,300?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EE2BF19-A6CE-4D51-87BB-E16B3A263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07104"/>
              </p:ext>
            </p:extLst>
          </p:nvPr>
        </p:nvGraphicFramePr>
        <p:xfrm>
          <a:off x="1886378" y="1941896"/>
          <a:ext cx="5371244" cy="21418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5622">
                  <a:extLst>
                    <a:ext uri="{9D8B030D-6E8A-4147-A177-3AD203B41FA5}">
                      <a16:colId xmlns:a16="http://schemas.microsoft.com/office/drawing/2014/main" val="3887772031"/>
                    </a:ext>
                  </a:extLst>
                </a:gridCol>
                <a:gridCol w="2685622">
                  <a:extLst>
                    <a:ext uri="{9D8B030D-6E8A-4147-A177-3AD203B41FA5}">
                      <a16:colId xmlns:a16="http://schemas.microsoft.com/office/drawing/2014/main" val="173704272"/>
                    </a:ext>
                  </a:extLst>
                </a:gridCol>
              </a:tblGrid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Person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Amount given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12257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Phil Coffers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1% of £18,600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665519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Frieda </a:t>
                      </a:r>
                      <a:r>
                        <a:rPr lang="en-GB" sz="2000" b="1" dirty="0" err="1">
                          <a:latin typeface="Century Gothic" panose="020B0502020202020204" pitchFamily="34" charset="0"/>
                        </a:rPr>
                        <a:t>Spendit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10% of £2,230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16876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Will </a:t>
                      </a:r>
                      <a:r>
                        <a:rPr lang="en-GB" sz="2000" b="1" dirty="0" err="1">
                          <a:latin typeface="Century Gothic" panose="020B0502020202020204" pitchFamily="34" charset="0"/>
                        </a:rPr>
                        <a:t>Paywell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25% of £1,004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18645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4B68148-FBA0-4D11-9C8D-056AFE2511EE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Mahalia is trying to raise £1,300. She wanted to raise 50% of that total amount at a fundraising party. She kept a record of how much people gave: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much money did she raise at the party? Did she reach 50% of £1,300?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She raised £660. Yes, she reached her target. 50% of £1,300 is £650.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EE2BF19-A6CE-4D51-87BB-E16B3A263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141066"/>
              </p:ext>
            </p:extLst>
          </p:nvPr>
        </p:nvGraphicFramePr>
        <p:xfrm>
          <a:off x="1886378" y="1941896"/>
          <a:ext cx="5371244" cy="21418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5622">
                  <a:extLst>
                    <a:ext uri="{9D8B030D-6E8A-4147-A177-3AD203B41FA5}">
                      <a16:colId xmlns:a16="http://schemas.microsoft.com/office/drawing/2014/main" val="3887772031"/>
                    </a:ext>
                  </a:extLst>
                </a:gridCol>
                <a:gridCol w="2685622">
                  <a:extLst>
                    <a:ext uri="{9D8B030D-6E8A-4147-A177-3AD203B41FA5}">
                      <a16:colId xmlns:a16="http://schemas.microsoft.com/office/drawing/2014/main" val="173704272"/>
                    </a:ext>
                  </a:extLst>
                </a:gridCol>
              </a:tblGrid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Person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Amount given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12257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Phil Coffers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1% of £18,600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665519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Frieda </a:t>
                      </a:r>
                      <a:r>
                        <a:rPr lang="en-GB" sz="2000" b="1" dirty="0" err="1">
                          <a:latin typeface="Century Gothic" panose="020B0502020202020204" pitchFamily="34" charset="0"/>
                        </a:rPr>
                        <a:t>Spendit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10% of £2,230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16876"/>
                  </a:ext>
                </a:extLst>
              </a:tr>
              <a:tr h="535457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Will </a:t>
                      </a:r>
                      <a:r>
                        <a:rPr lang="en-GB" sz="2000" b="1" dirty="0" err="1">
                          <a:latin typeface="Century Gothic" panose="020B0502020202020204" pitchFamily="34" charset="0"/>
                        </a:rPr>
                        <a:t>Paywell</a:t>
                      </a:r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25% of £1,004</a:t>
                      </a:r>
                    </a:p>
                  </a:txBody>
                  <a:tcPr marL="158271" marR="158271" marT="79135" marB="7913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18645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D59AC19-D1D9-499E-BAA3-B04F56B36C54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1776452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Iris and Jakub are trying to get the largest answer by changing one part of the calculation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Iris says, “If I find 25% of 4kg, instead of 10%, my answer will be largest.”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Jakub says, “I will change the number of kilograms to find a larger answer.”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number could Jakub change 4kg to in order to get the largest answer?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D1D66B-6FB7-445B-BB51-477D3592F125}"/>
              </a:ext>
            </a:extLst>
          </p:cNvPr>
          <p:cNvSpPr txBox="1"/>
          <p:nvPr/>
        </p:nvSpPr>
        <p:spPr>
          <a:xfrm>
            <a:off x="2930400" y="1685458"/>
            <a:ext cx="3283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10% of 4kg = 400g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1B2FC9-91C6-4952-8A9C-462971F46CEA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200288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Iris and Jakub are trying to get the largest answer by changing one part of the calculation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Iris says, “If I find 25% of 4kg, instead of 10%, my answer will be largest.”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Jakub says, “I will change the number of kilograms to find a larger answer.”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What number could Jakub change 4kg to in order to get the largest answer?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Any amount larger than 10kg. Possible answer: 12kg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D1D66B-6FB7-445B-BB51-477D3592F125}"/>
              </a:ext>
            </a:extLst>
          </p:cNvPr>
          <p:cNvSpPr txBox="1"/>
          <p:nvPr/>
        </p:nvSpPr>
        <p:spPr>
          <a:xfrm>
            <a:off x="2930400" y="1685458"/>
            <a:ext cx="32832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>
                <a:latin typeface="Century Gothic" panose="020B0502020202020204" pitchFamily="34" charset="0"/>
              </a:rPr>
              <a:t>10% of 4kg = 400g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44E3F9-2A60-4CEA-A96F-2CE9E140A5A2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905626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47C6FA-9352-49F2-B4F4-5B78D40898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CC56611-8D53-473C-A7DE-453457F211C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Abe is thinking about percentages.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Give one example to show Abe’s statement can be true, and one example to show it can be false.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5323671E-EB13-462B-AEDE-5D629F7F92E3}"/>
              </a:ext>
            </a:extLst>
          </p:cNvPr>
          <p:cNvSpPr/>
          <p:nvPr/>
        </p:nvSpPr>
        <p:spPr>
          <a:xfrm>
            <a:off x="2367246" y="1464816"/>
            <a:ext cx="4409509" cy="1246553"/>
          </a:xfrm>
          <a:prstGeom prst="wedgeRoundRectCallout">
            <a:avLst>
              <a:gd name="adj1" fmla="val 6974"/>
              <a:gd name="adj2" fmla="val 63595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50% of one amount will be more than 25% of a different amount.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C451A0-C13A-46E8-AFC0-DF54C48AC779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1946513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47C6FA-9352-49F2-B4F4-5B78D40898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CC56611-8D53-473C-A7DE-453457F211C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Abe is thinking about percentages.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Give one example to show Abe’s statement can be true, and one example to show it can be false.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 example showing it to be true is…</a:t>
            </a: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 example showing it to be false is…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5323671E-EB13-462B-AEDE-5D629F7F92E3}"/>
              </a:ext>
            </a:extLst>
          </p:cNvPr>
          <p:cNvSpPr/>
          <p:nvPr/>
        </p:nvSpPr>
        <p:spPr>
          <a:xfrm>
            <a:off x="2367246" y="1464816"/>
            <a:ext cx="4409509" cy="1246553"/>
          </a:xfrm>
          <a:prstGeom prst="wedgeRoundRectCallout">
            <a:avLst>
              <a:gd name="adj1" fmla="val 6974"/>
              <a:gd name="adj2" fmla="val 63595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50% of one amount will be more than 25% of a different amount.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FE59FC-B836-4E76-80C5-23B678DC58F4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4042036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47C6FA-9352-49F2-B4F4-5B78D40898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CC56611-8D53-473C-A7DE-453457F211C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Abe is thinking about percentages.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Give one example to show Abe’s statement can be true, and one example to show it can be false.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An example showing it to be true is: 50% of 8 = 4, and 25% of 4 = 1 An example showing it to be false is: 50% of 2 = 1, and 25% of 12 = 3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Lots of other answers are possible.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5323671E-EB13-462B-AEDE-5D629F7F92E3}"/>
              </a:ext>
            </a:extLst>
          </p:cNvPr>
          <p:cNvSpPr/>
          <p:nvPr/>
        </p:nvSpPr>
        <p:spPr>
          <a:xfrm>
            <a:off x="2367246" y="1464816"/>
            <a:ext cx="4409509" cy="1246553"/>
          </a:xfrm>
          <a:prstGeom prst="wedgeRoundRectCallout">
            <a:avLst>
              <a:gd name="adj1" fmla="val 6974"/>
              <a:gd name="adj2" fmla="val 63595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50% of one amount will be more than 25% of a different amount.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1CFBD6-0503-449E-8E62-576DA9CD0198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2359021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65A693-BA17-43DF-B20E-1AA61FA7A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dcmitype/"/>
    <ds:schemaRef ds:uri="http://purl.org/dc/elements/1.1/"/>
    <ds:schemaRef ds:uri="http://schemas.microsoft.com/office/2006/documentManagement/types"/>
    <ds:schemaRef ds:uri="86144f90-c7b6-48d0-aae5-f5e9e48cc3df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5c7a0828-c5e4-45f8-a074-18a8fdc88ec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1683</TotalTime>
  <Words>620</Words>
  <Application>Microsoft Office PowerPoint</Application>
  <PresentationFormat>On-screen Show (4:3)</PresentationFormat>
  <Paragraphs>145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Amtullah Malik</cp:lastModifiedBy>
  <cp:revision>58</cp:revision>
  <dcterms:created xsi:type="dcterms:W3CDTF">2018-03-17T10:08:43Z</dcterms:created>
  <dcterms:modified xsi:type="dcterms:W3CDTF">2020-03-23T13:11:21Z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